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sldIdLst>
    <p:sldId id="256" r:id="rId3"/>
    <p:sldId id="273" r:id="rId4"/>
    <p:sldId id="267" r:id="rId5"/>
    <p:sldId id="268" r:id="rId6"/>
    <p:sldId id="274" r:id="rId7"/>
    <p:sldId id="275" r:id="rId8"/>
    <p:sldId id="279" r:id="rId9"/>
    <p:sldId id="282" r:id="rId10"/>
    <p:sldId id="284" r:id="rId11"/>
    <p:sldId id="283" r:id="rId12"/>
    <p:sldId id="285" r:id="rId13"/>
    <p:sldId id="286" r:id="rId14"/>
    <p:sldId id="280" r:id="rId15"/>
    <p:sldId id="281" r:id="rId16"/>
    <p:sldId id="276" r:id="rId17"/>
    <p:sldId id="277" r:id="rId18"/>
    <p:sldId id="269" r:id="rId19"/>
    <p:sldId id="260" r:id="rId20"/>
    <p:sldId id="270" r:id="rId21"/>
    <p:sldId id="271" r:id="rId22"/>
    <p:sldId id="278" r:id="rId23"/>
    <p:sldId id="272" r:id="rId24"/>
    <p:sldId id="265" r:id="rId25"/>
    <p:sldId id="257" r:id="rId26"/>
    <p:sldId id="259" r:id="rId27"/>
    <p:sldId id="258" r:id="rId28"/>
    <p:sldId id="261" r:id="rId29"/>
    <p:sldId id="266" r:id="rId30"/>
    <p:sldId id="262" r:id="rId31"/>
    <p:sldId id="264" r:id="rId32"/>
    <p:sldId id="263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7D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38" y="3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3.wmf"/><Relationship Id="rId1" Type="http://schemas.openxmlformats.org/officeDocument/2006/relationships/image" Target="../media/image2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image" Target="../media/image3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362DA-6D94-4DD6-98D6-90036832D4F4}" type="datetimeFigureOut">
              <a:rPr lang="en-US" smtClean="0"/>
              <a:t>9/22/2019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E6028-40C7-4BAA-97FA-B29093583E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0620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362DA-6D94-4DD6-98D6-90036832D4F4}" type="datetimeFigureOut">
              <a:rPr lang="en-US" smtClean="0"/>
              <a:t>9/22/2019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E6028-40C7-4BAA-97FA-B29093583E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5563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362DA-6D94-4DD6-98D6-90036832D4F4}" type="datetimeFigureOut">
              <a:rPr lang="en-US" smtClean="0"/>
              <a:t>9/22/2019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E6028-40C7-4BAA-97FA-B29093583E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5439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A8E0E-F066-4798-A26C-FABF7EEC8756}" type="datetimeFigureOut">
              <a:rPr lang="en-US" smtClean="0"/>
              <a:t>9/22/2019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87C94-2549-44D0-B1CB-C74507F91C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5135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A8E0E-F066-4798-A26C-FABF7EEC8756}" type="datetimeFigureOut">
              <a:rPr lang="en-US" smtClean="0"/>
              <a:t>9/22/2019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87C94-2549-44D0-B1CB-C74507F91C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2866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A8E0E-F066-4798-A26C-FABF7EEC8756}" type="datetimeFigureOut">
              <a:rPr lang="en-US" smtClean="0"/>
              <a:t>9/22/2019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87C94-2549-44D0-B1CB-C74507F91C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0021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A8E0E-F066-4798-A26C-FABF7EEC8756}" type="datetimeFigureOut">
              <a:rPr lang="en-US" smtClean="0"/>
              <a:t>9/22/2019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87C94-2549-44D0-B1CB-C74507F91C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1178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A8E0E-F066-4798-A26C-FABF7EEC8756}" type="datetimeFigureOut">
              <a:rPr lang="en-US" smtClean="0"/>
              <a:t>9/22/2019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87C94-2549-44D0-B1CB-C74507F91C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28152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A8E0E-F066-4798-A26C-FABF7EEC8756}" type="datetimeFigureOut">
              <a:rPr lang="en-US" smtClean="0"/>
              <a:t>9/22/2019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87C94-2549-44D0-B1CB-C74507F91C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83614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A8E0E-F066-4798-A26C-FABF7EEC8756}" type="datetimeFigureOut">
              <a:rPr lang="en-US" smtClean="0"/>
              <a:t>9/22/2019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87C94-2549-44D0-B1CB-C74507F91C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93517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A8E0E-F066-4798-A26C-FABF7EEC8756}" type="datetimeFigureOut">
              <a:rPr lang="en-US" smtClean="0"/>
              <a:t>9/22/2019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87C94-2549-44D0-B1CB-C74507F91C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4166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362DA-6D94-4DD6-98D6-90036832D4F4}" type="datetimeFigureOut">
              <a:rPr lang="en-US" smtClean="0"/>
              <a:t>9/22/2019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E6028-40C7-4BAA-97FA-B29093583E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09414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A8E0E-F066-4798-A26C-FABF7EEC8756}" type="datetimeFigureOut">
              <a:rPr lang="en-US" smtClean="0"/>
              <a:t>9/22/2019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87C94-2549-44D0-B1CB-C74507F91C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08901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A8E0E-F066-4798-A26C-FABF7EEC8756}" type="datetimeFigureOut">
              <a:rPr lang="en-US" smtClean="0"/>
              <a:t>9/22/2019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87C94-2549-44D0-B1CB-C74507F91C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24726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A8E0E-F066-4798-A26C-FABF7EEC8756}" type="datetimeFigureOut">
              <a:rPr lang="en-US" smtClean="0"/>
              <a:t>9/22/2019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87C94-2549-44D0-B1CB-C74507F91C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2734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362DA-6D94-4DD6-98D6-90036832D4F4}" type="datetimeFigureOut">
              <a:rPr lang="en-US" smtClean="0"/>
              <a:t>9/22/2019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E6028-40C7-4BAA-97FA-B29093583E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2361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362DA-6D94-4DD6-98D6-90036832D4F4}" type="datetimeFigureOut">
              <a:rPr lang="en-US" smtClean="0"/>
              <a:t>9/22/2019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E6028-40C7-4BAA-97FA-B29093583E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2648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362DA-6D94-4DD6-98D6-90036832D4F4}" type="datetimeFigureOut">
              <a:rPr lang="en-US" smtClean="0"/>
              <a:t>9/22/2019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E6028-40C7-4BAA-97FA-B29093583E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3719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362DA-6D94-4DD6-98D6-90036832D4F4}" type="datetimeFigureOut">
              <a:rPr lang="en-US" smtClean="0"/>
              <a:t>9/22/2019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E6028-40C7-4BAA-97FA-B29093583E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9375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362DA-6D94-4DD6-98D6-90036832D4F4}" type="datetimeFigureOut">
              <a:rPr lang="en-US" smtClean="0"/>
              <a:t>9/22/2019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E6028-40C7-4BAA-97FA-B29093583E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48779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362DA-6D94-4DD6-98D6-90036832D4F4}" type="datetimeFigureOut">
              <a:rPr lang="en-US" smtClean="0"/>
              <a:t>9/22/2019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E6028-40C7-4BAA-97FA-B29093583E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4318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362DA-6D94-4DD6-98D6-90036832D4F4}" type="datetimeFigureOut">
              <a:rPr lang="en-US" smtClean="0"/>
              <a:t>9/22/2019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E6028-40C7-4BAA-97FA-B29093583E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5608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6362DA-6D94-4DD6-98D6-90036832D4F4}" type="datetimeFigureOut">
              <a:rPr lang="en-US" smtClean="0"/>
              <a:t>9/22/2019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8E6028-40C7-4BAA-97FA-B29093583E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4267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6A8E0E-F066-4798-A26C-FABF7EEC8756}" type="datetimeFigureOut">
              <a:rPr lang="en-US" smtClean="0"/>
              <a:t>9/22/2019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C87C94-2549-44D0-B1CB-C74507F91C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0506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wmf"/><Relationship Id="rId3" Type="http://schemas.openxmlformats.org/officeDocument/2006/relationships/image" Target="../media/image7.gif"/><Relationship Id="rId7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3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8.gif"/><Relationship Id="rId9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2.w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cap="all" dirty="0">
                <a:latin typeface="Euphemia"/>
              </a:rPr>
              <a:t>Bias from </a:t>
            </a:r>
            <a:br>
              <a:rPr lang="en-US" cap="all" dirty="0">
                <a:latin typeface="Euphemia"/>
              </a:rPr>
            </a:br>
            <a:r>
              <a:rPr lang="en-US" cap="all" dirty="0">
                <a:latin typeface="Euphemia"/>
              </a:rPr>
              <a:t>specification OR Measurement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68117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mage result for variance distribution">
            <a:extLst>
              <a:ext uri="{FF2B5EF4-FFF2-40B4-BE49-F238E27FC236}">
                <a16:creationId xmlns:a16="http://schemas.microsoft.com/office/drawing/2014/main" id="{877E1093-FD52-4F07-9C54-2F764FB836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72" r="3333" b="4776"/>
          <a:stretch/>
        </p:blipFill>
        <p:spPr bwMode="auto">
          <a:xfrm>
            <a:off x="913132" y="268158"/>
            <a:ext cx="4041422" cy="2838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16D78D66-14E3-4B9C-875E-79F3C29608AE}"/>
              </a:ext>
            </a:extLst>
          </p:cNvPr>
          <p:cNvCxnSpPr/>
          <p:nvPr/>
        </p:nvCxnSpPr>
        <p:spPr>
          <a:xfrm>
            <a:off x="4715070" y="2454850"/>
            <a:ext cx="1380930" cy="0"/>
          </a:xfrm>
          <a:prstGeom prst="straightConnector1">
            <a:avLst/>
          </a:prstGeom>
          <a:ln w="47625">
            <a:solidFill>
              <a:srgbClr val="7030A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95F20BD-22F1-42A4-AB01-520FB0E10F02}"/>
              </a:ext>
            </a:extLst>
          </p:cNvPr>
          <p:cNvCxnSpPr/>
          <p:nvPr/>
        </p:nvCxnSpPr>
        <p:spPr>
          <a:xfrm>
            <a:off x="2780523" y="2985796"/>
            <a:ext cx="0" cy="233265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FA988F9-F083-4A8A-90E3-33F683E52C58}"/>
              </a:ext>
            </a:extLst>
          </p:cNvPr>
          <p:cNvSpPr txBox="1"/>
          <p:nvPr/>
        </p:nvSpPr>
        <p:spPr>
          <a:xfrm>
            <a:off x="2133762" y="3182623"/>
            <a:ext cx="13372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mean(x) = </a:t>
            </a:r>
            <a:r>
              <a:rPr lang="en-US" sz="2400" i="1" dirty="0">
                <a:solidFill>
                  <a:srgbClr val="7030A0"/>
                </a:solidFill>
              </a:rPr>
              <a:t>u</a:t>
            </a:r>
            <a:endParaRPr lang="en-US" i="1" dirty="0">
              <a:solidFill>
                <a:srgbClr val="7030A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E4A1F9-1179-4688-8296-D313D4BE19BA}"/>
              </a:ext>
            </a:extLst>
          </p:cNvPr>
          <p:cNvSpPr txBox="1"/>
          <p:nvPr/>
        </p:nvSpPr>
        <p:spPr>
          <a:xfrm>
            <a:off x="2251468" y="2214690"/>
            <a:ext cx="10581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var(x) = </a:t>
            </a:r>
            <a:r>
              <a:rPr lang="en-US" sz="2400" i="1" dirty="0">
                <a:solidFill>
                  <a:srgbClr val="7030A0"/>
                </a:solidFill>
              </a:rPr>
              <a:t>s</a:t>
            </a:r>
            <a:endParaRPr lang="en-US" i="1" dirty="0">
              <a:solidFill>
                <a:srgbClr val="7030A0"/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BE044F4-6612-4F04-A46F-28014E9F22E4}"/>
              </a:ext>
            </a:extLst>
          </p:cNvPr>
          <p:cNvGrpSpPr/>
          <p:nvPr/>
        </p:nvGrpSpPr>
        <p:grpSpPr>
          <a:xfrm>
            <a:off x="6096000" y="258826"/>
            <a:ext cx="4041422" cy="3412568"/>
            <a:chOff x="913132" y="268158"/>
            <a:chExt cx="4041422" cy="3412568"/>
          </a:xfrm>
        </p:grpSpPr>
        <p:pic>
          <p:nvPicPr>
            <p:cNvPr id="11" name="Picture 2" descr="Image result for variance distribution">
              <a:extLst>
                <a:ext uri="{FF2B5EF4-FFF2-40B4-BE49-F238E27FC236}">
                  <a16:creationId xmlns:a16="http://schemas.microsoft.com/office/drawing/2014/main" id="{6B2F572B-36E7-49C2-989D-49914FC791D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272" r="3333" b="4776"/>
            <a:stretch/>
          </p:blipFill>
          <p:spPr bwMode="auto">
            <a:xfrm>
              <a:off x="913132" y="268158"/>
              <a:ext cx="4041422" cy="28389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822B981-AB55-4DFD-9C55-9AC47A7434B4}"/>
                </a:ext>
              </a:extLst>
            </p:cNvPr>
            <p:cNvCxnSpPr/>
            <p:nvPr/>
          </p:nvCxnSpPr>
          <p:spPr>
            <a:xfrm>
              <a:off x="2780523" y="2985796"/>
              <a:ext cx="0" cy="233265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85BB2F8-8AEF-4E13-8B68-B582734DBED7}"/>
                </a:ext>
              </a:extLst>
            </p:cNvPr>
            <p:cNvSpPr txBox="1"/>
            <p:nvPr/>
          </p:nvSpPr>
          <p:spPr>
            <a:xfrm>
              <a:off x="1937183" y="3219061"/>
              <a:ext cx="242406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7030A0"/>
                  </a:solidFill>
                </a:rPr>
                <a:t>mean(x+100) = </a:t>
              </a:r>
              <a:r>
                <a:rPr lang="en-US" sz="2400" i="1" dirty="0">
                  <a:solidFill>
                    <a:srgbClr val="7030A0"/>
                  </a:solidFill>
                </a:rPr>
                <a:t>u+</a:t>
              </a:r>
              <a:r>
                <a:rPr lang="en-US" sz="2000" i="1" dirty="0">
                  <a:solidFill>
                    <a:srgbClr val="7030A0"/>
                  </a:solidFill>
                </a:rPr>
                <a:t>100</a:t>
              </a:r>
              <a:endParaRPr lang="en-US" i="1" dirty="0">
                <a:solidFill>
                  <a:srgbClr val="7030A0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EFCC24C-3240-4959-B5BE-9195E691EC99}"/>
                </a:ext>
              </a:extLst>
            </p:cNvPr>
            <p:cNvSpPr txBox="1"/>
            <p:nvPr/>
          </p:nvSpPr>
          <p:spPr>
            <a:xfrm>
              <a:off x="2018230" y="2224022"/>
              <a:ext cx="152458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7030A0"/>
                  </a:solidFill>
                </a:rPr>
                <a:t>var(x+100) = </a:t>
              </a:r>
              <a:r>
                <a:rPr lang="en-US" sz="2400" i="1" dirty="0">
                  <a:solidFill>
                    <a:srgbClr val="7030A0"/>
                  </a:solidFill>
                </a:rPr>
                <a:t>s</a:t>
              </a:r>
              <a:endParaRPr lang="en-US" i="1" dirty="0">
                <a:solidFill>
                  <a:srgbClr val="7030A0"/>
                </a:solidFill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A5DAF40E-B47D-4711-873F-86CD0314D316}"/>
              </a:ext>
            </a:extLst>
          </p:cNvPr>
          <p:cNvSpPr txBox="1"/>
          <p:nvPr/>
        </p:nvSpPr>
        <p:spPr>
          <a:xfrm>
            <a:off x="6822514" y="4309089"/>
            <a:ext cx="490499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After linear transformations:</a:t>
            </a:r>
          </a:p>
          <a:p>
            <a:r>
              <a:rPr lang="en-US" sz="3200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Regressions are unaffected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2655FFB-BA12-4462-AADF-79E4B03B8D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245" y="4010622"/>
            <a:ext cx="6477486" cy="258855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8147027-5A0D-4BF2-A395-C081A36CE6CD}"/>
              </a:ext>
            </a:extLst>
          </p:cNvPr>
          <p:cNvSpPr txBox="1"/>
          <p:nvPr/>
        </p:nvSpPr>
        <p:spPr>
          <a:xfrm>
            <a:off x="4647914" y="1883823"/>
            <a:ext cx="1387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Add 100 to X</a:t>
            </a:r>
            <a:endParaRPr lang="en-US" i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01804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mage result for variance distribution">
            <a:extLst>
              <a:ext uri="{FF2B5EF4-FFF2-40B4-BE49-F238E27FC236}">
                <a16:creationId xmlns:a16="http://schemas.microsoft.com/office/drawing/2014/main" id="{877E1093-FD52-4F07-9C54-2F764FB836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72" r="3333" b="4776"/>
          <a:stretch/>
        </p:blipFill>
        <p:spPr bwMode="auto">
          <a:xfrm>
            <a:off x="913132" y="268158"/>
            <a:ext cx="4041422" cy="2838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16D78D66-14E3-4B9C-875E-79F3C29608AE}"/>
              </a:ext>
            </a:extLst>
          </p:cNvPr>
          <p:cNvCxnSpPr/>
          <p:nvPr/>
        </p:nvCxnSpPr>
        <p:spPr>
          <a:xfrm>
            <a:off x="4715070" y="2454850"/>
            <a:ext cx="1380930" cy="0"/>
          </a:xfrm>
          <a:prstGeom prst="straightConnector1">
            <a:avLst/>
          </a:prstGeom>
          <a:ln w="47625">
            <a:solidFill>
              <a:srgbClr val="7030A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95F20BD-22F1-42A4-AB01-520FB0E10F02}"/>
              </a:ext>
            </a:extLst>
          </p:cNvPr>
          <p:cNvCxnSpPr/>
          <p:nvPr/>
        </p:nvCxnSpPr>
        <p:spPr>
          <a:xfrm>
            <a:off x="2780523" y="2985796"/>
            <a:ext cx="0" cy="233265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FA988F9-F083-4A8A-90E3-33F683E52C58}"/>
              </a:ext>
            </a:extLst>
          </p:cNvPr>
          <p:cNvSpPr txBox="1"/>
          <p:nvPr/>
        </p:nvSpPr>
        <p:spPr>
          <a:xfrm>
            <a:off x="2133762" y="3182623"/>
            <a:ext cx="13372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mean(x) = </a:t>
            </a:r>
            <a:r>
              <a:rPr lang="en-US" sz="2400" i="1" dirty="0">
                <a:solidFill>
                  <a:srgbClr val="7030A0"/>
                </a:solidFill>
              </a:rPr>
              <a:t>u</a:t>
            </a:r>
            <a:endParaRPr lang="en-US" i="1" dirty="0">
              <a:solidFill>
                <a:srgbClr val="7030A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E4A1F9-1179-4688-8296-D313D4BE19BA}"/>
              </a:ext>
            </a:extLst>
          </p:cNvPr>
          <p:cNvSpPr txBox="1"/>
          <p:nvPr/>
        </p:nvSpPr>
        <p:spPr>
          <a:xfrm>
            <a:off x="2251468" y="2214690"/>
            <a:ext cx="10581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var(x) = </a:t>
            </a:r>
            <a:r>
              <a:rPr lang="en-US" sz="2400" i="1" dirty="0">
                <a:solidFill>
                  <a:srgbClr val="7030A0"/>
                </a:solidFill>
              </a:rPr>
              <a:t>s</a:t>
            </a:r>
            <a:endParaRPr lang="en-US" i="1" dirty="0">
              <a:solidFill>
                <a:srgbClr val="7030A0"/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BE044F4-6612-4F04-A46F-28014E9F22E4}"/>
              </a:ext>
            </a:extLst>
          </p:cNvPr>
          <p:cNvGrpSpPr/>
          <p:nvPr/>
        </p:nvGrpSpPr>
        <p:grpSpPr>
          <a:xfrm>
            <a:off x="6096000" y="258826"/>
            <a:ext cx="4041422" cy="3412568"/>
            <a:chOff x="913132" y="268158"/>
            <a:chExt cx="4041422" cy="3412568"/>
          </a:xfrm>
        </p:grpSpPr>
        <p:pic>
          <p:nvPicPr>
            <p:cNvPr id="11" name="Picture 2" descr="Image result for variance distribution">
              <a:extLst>
                <a:ext uri="{FF2B5EF4-FFF2-40B4-BE49-F238E27FC236}">
                  <a16:creationId xmlns:a16="http://schemas.microsoft.com/office/drawing/2014/main" id="{6B2F572B-36E7-49C2-989D-49914FC791D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272" r="3333" b="4776"/>
            <a:stretch/>
          </p:blipFill>
          <p:spPr bwMode="auto">
            <a:xfrm>
              <a:off x="913132" y="268158"/>
              <a:ext cx="4041422" cy="28389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822B981-AB55-4DFD-9C55-9AC47A7434B4}"/>
                </a:ext>
              </a:extLst>
            </p:cNvPr>
            <p:cNvCxnSpPr/>
            <p:nvPr/>
          </p:nvCxnSpPr>
          <p:spPr>
            <a:xfrm>
              <a:off x="2780523" y="2985796"/>
              <a:ext cx="0" cy="233265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85BB2F8-8AEF-4E13-8B68-B582734DBED7}"/>
                </a:ext>
              </a:extLst>
            </p:cNvPr>
            <p:cNvSpPr txBox="1"/>
            <p:nvPr/>
          </p:nvSpPr>
          <p:spPr>
            <a:xfrm>
              <a:off x="1937183" y="3219061"/>
              <a:ext cx="242406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7030A0"/>
                  </a:solidFill>
                </a:rPr>
                <a:t>mean(x+100) = </a:t>
              </a:r>
              <a:r>
                <a:rPr lang="en-US" sz="2400" i="1" dirty="0">
                  <a:solidFill>
                    <a:srgbClr val="7030A0"/>
                  </a:solidFill>
                </a:rPr>
                <a:t>u+</a:t>
              </a:r>
              <a:r>
                <a:rPr lang="en-US" sz="2000" i="1" dirty="0">
                  <a:solidFill>
                    <a:srgbClr val="7030A0"/>
                  </a:solidFill>
                </a:rPr>
                <a:t>100</a:t>
              </a:r>
              <a:endParaRPr lang="en-US" i="1" dirty="0">
                <a:solidFill>
                  <a:srgbClr val="7030A0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EFCC24C-3240-4959-B5BE-9195E691EC99}"/>
                </a:ext>
              </a:extLst>
            </p:cNvPr>
            <p:cNvSpPr txBox="1"/>
            <p:nvPr/>
          </p:nvSpPr>
          <p:spPr>
            <a:xfrm>
              <a:off x="2018230" y="2224022"/>
              <a:ext cx="152458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7030A0"/>
                  </a:solidFill>
                </a:rPr>
                <a:t>var(x+100) = </a:t>
              </a:r>
              <a:r>
                <a:rPr lang="en-US" sz="2400" i="1" dirty="0">
                  <a:solidFill>
                    <a:srgbClr val="7030A0"/>
                  </a:solidFill>
                </a:rPr>
                <a:t>s</a:t>
              </a:r>
              <a:endParaRPr lang="en-US" i="1" dirty="0">
                <a:solidFill>
                  <a:srgbClr val="7030A0"/>
                </a:solidFill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A5DAF40E-B47D-4711-873F-86CD0314D316}"/>
              </a:ext>
            </a:extLst>
          </p:cNvPr>
          <p:cNvSpPr txBox="1"/>
          <p:nvPr/>
        </p:nvSpPr>
        <p:spPr>
          <a:xfrm>
            <a:off x="1547673" y="4272065"/>
            <a:ext cx="8013989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“Linear Transformations”</a:t>
            </a:r>
          </a:p>
          <a:p>
            <a:pPr algn="ctr"/>
            <a:r>
              <a:rPr lang="en-US" sz="3200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X2 = X1 + </a:t>
            </a:r>
            <a:r>
              <a:rPr lang="en-US" sz="3200" b="1" dirty="0">
                <a:solidFill>
                  <a:srgbClr val="7030A0"/>
                </a:solidFill>
                <a:latin typeface="+mj-lt"/>
              </a:rPr>
              <a:t>100</a:t>
            </a:r>
          </a:p>
          <a:p>
            <a:pPr algn="ctr"/>
            <a:r>
              <a:rPr lang="en-US" sz="3200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Must add the </a:t>
            </a:r>
            <a:r>
              <a:rPr lang="en-US" sz="3200" b="1" dirty="0">
                <a:solidFill>
                  <a:srgbClr val="7030A0"/>
                </a:solidFill>
                <a:latin typeface="+mj-lt"/>
              </a:rPr>
              <a:t>same constant </a:t>
            </a:r>
            <a:r>
              <a:rPr lang="en-US" sz="3200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to every value of X</a:t>
            </a:r>
          </a:p>
          <a:p>
            <a:pPr algn="ctr"/>
            <a:r>
              <a:rPr lang="en-US" sz="3200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Just moves the distribution to right or left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8147027-5A0D-4BF2-A395-C081A36CE6CD}"/>
              </a:ext>
            </a:extLst>
          </p:cNvPr>
          <p:cNvSpPr txBox="1"/>
          <p:nvPr/>
        </p:nvSpPr>
        <p:spPr>
          <a:xfrm>
            <a:off x="4647914" y="1883823"/>
            <a:ext cx="1387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Add 100 to X</a:t>
            </a:r>
            <a:endParaRPr lang="en-US" i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04534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2BE044F4-6612-4F04-A46F-28014E9F22E4}"/>
              </a:ext>
            </a:extLst>
          </p:cNvPr>
          <p:cNvGrpSpPr/>
          <p:nvPr/>
        </p:nvGrpSpPr>
        <p:grpSpPr>
          <a:xfrm>
            <a:off x="139960" y="3256062"/>
            <a:ext cx="7557791" cy="3443639"/>
            <a:chOff x="702820" y="268158"/>
            <a:chExt cx="4251734" cy="3443639"/>
          </a:xfrm>
        </p:grpSpPr>
        <p:pic>
          <p:nvPicPr>
            <p:cNvPr id="11" name="Picture 2" descr="Image result for variance distribution">
              <a:extLst>
                <a:ext uri="{FF2B5EF4-FFF2-40B4-BE49-F238E27FC236}">
                  <a16:creationId xmlns:a16="http://schemas.microsoft.com/office/drawing/2014/main" id="{6B2F572B-36E7-49C2-989D-49914FC791D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272" r="3333" b="4776"/>
            <a:stretch/>
          </p:blipFill>
          <p:spPr bwMode="auto">
            <a:xfrm>
              <a:off x="702820" y="268158"/>
              <a:ext cx="4251734" cy="28389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822B981-AB55-4DFD-9C55-9AC47A7434B4}"/>
                </a:ext>
              </a:extLst>
            </p:cNvPr>
            <p:cNvCxnSpPr/>
            <p:nvPr/>
          </p:nvCxnSpPr>
          <p:spPr>
            <a:xfrm>
              <a:off x="2681256" y="2985796"/>
              <a:ext cx="0" cy="233265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85BB2F8-8AEF-4E13-8B68-B582734DBED7}"/>
                </a:ext>
              </a:extLst>
            </p:cNvPr>
            <p:cNvSpPr txBox="1"/>
            <p:nvPr/>
          </p:nvSpPr>
          <p:spPr>
            <a:xfrm>
              <a:off x="2238297" y="3250132"/>
              <a:ext cx="88591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7030A0"/>
                  </a:solidFill>
                </a:rPr>
                <a:t>mean(x2) = </a:t>
              </a:r>
              <a:r>
                <a:rPr lang="en-US" sz="2400" i="1" dirty="0">
                  <a:solidFill>
                    <a:srgbClr val="7030A0"/>
                  </a:solidFill>
                </a:rPr>
                <a:t>u</a:t>
              </a:r>
              <a:endParaRPr lang="en-US" i="1" dirty="0">
                <a:solidFill>
                  <a:srgbClr val="7030A0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EFCC24C-3240-4959-B5BE-9195E691EC99}"/>
                </a:ext>
              </a:extLst>
            </p:cNvPr>
            <p:cNvSpPr txBox="1"/>
            <p:nvPr/>
          </p:nvSpPr>
          <p:spPr>
            <a:xfrm>
              <a:off x="2206364" y="2155775"/>
              <a:ext cx="90630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7030A0"/>
                  </a:solidFill>
                </a:rPr>
                <a:t>var(x2) = </a:t>
              </a:r>
              <a:r>
                <a:rPr lang="en-US" sz="2400" i="1" dirty="0">
                  <a:solidFill>
                    <a:srgbClr val="7030A0"/>
                  </a:solidFill>
                </a:rPr>
                <a:t>s+</a:t>
              </a:r>
              <a:r>
                <a:rPr lang="el-GR" b="1" dirty="0">
                  <a:solidFill>
                    <a:srgbClr val="7030A0"/>
                  </a:solidFill>
                </a:rPr>
                <a:t> ε</a:t>
              </a:r>
              <a:endParaRPr lang="en-US" i="1" dirty="0">
                <a:solidFill>
                  <a:srgbClr val="7030A0"/>
                </a:solidFill>
              </a:endParaRPr>
            </a:p>
          </p:txBody>
        </p:sp>
      </p:grp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16D78D66-14E3-4B9C-875E-79F3C29608AE}"/>
              </a:ext>
            </a:extLst>
          </p:cNvPr>
          <p:cNvCxnSpPr>
            <a:cxnSpLocks/>
          </p:cNvCxnSpPr>
          <p:nvPr/>
        </p:nvCxnSpPr>
        <p:spPr>
          <a:xfrm>
            <a:off x="9428743" y="2068846"/>
            <a:ext cx="0" cy="982097"/>
          </a:xfrm>
          <a:prstGeom prst="straightConnector1">
            <a:avLst/>
          </a:prstGeom>
          <a:ln w="47625">
            <a:solidFill>
              <a:srgbClr val="7030A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AAC68C4F-5DCE-4456-95A9-7B82E7785C5E}"/>
              </a:ext>
            </a:extLst>
          </p:cNvPr>
          <p:cNvGrpSpPr/>
          <p:nvPr/>
        </p:nvGrpSpPr>
        <p:grpSpPr>
          <a:xfrm>
            <a:off x="1791142" y="-32275"/>
            <a:ext cx="4041422" cy="3376130"/>
            <a:chOff x="913132" y="268158"/>
            <a:chExt cx="4041422" cy="3376130"/>
          </a:xfrm>
        </p:grpSpPr>
        <p:pic>
          <p:nvPicPr>
            <p:cNvPr id="3074" name="Picture 2" descr="Image result for variance distribution">
              <a:extLst>
                <a:ext uri="{FF2B5EF4-FFF2-40B4-BE49-F238E27FC236}">
                  <a16:creationId xmlns:a16="http://schemas.microsoft.com/office/drawing/2014/main" id="{877E1093-FD52-4F07-9C54-2F764FB8366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272" r="3333" b="4776"/>
            <a:stretch/>
          </p:blipFill>
          <p:spPr bwMode="auto">
            <a:xfrm>
              <a:off x="913132" y="268158"/>
              <a:ext cx="4041422" cy="28389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695F20BD-22F1-42A4-AB01-520FB0E10F02}"/>
                </a:ext>
              </a:extLst>
            </p:cNvPr>
            <p:cNvCxnSpPr/>
            <p:nvPr/>
          </p:nvCxnSpPr>
          <p:spPr>
            <a:xfrm>
              <a:off x="2780523" y="2985796"/>
              <a:ext cx="0" cy="233265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FA988F9-F083-4A8A-90E3-33F683E52C58}"/>
                </a:ext>
              </a:extLst>
            </p:cNvPr>
            <p:cNvSpPr txBox="1"/>
            <p:nvPr/>
          </p:nvSpPr>
          <p:spPr>
            <a:xfrm>
              <a:off x="2133762" y="3182623"/>
              <a:ext cx="145424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7030A0"/>
                  </a:solidFill>
                </a:rPr>
                <a:t>mean(x1) = </a:t>
              </a:r>
              <a:r>
                <a:rPr lang="en-US" sz="2400" i="1" dirty="0">
                  <a:solidFill>
                    <a:srgbClr val="7030A0"/>
                  </a:solidFill>
                </a:rPr>
                <a:t>u</a:t>
              </a:r>
              <a:endParaRPr lang="en-US" i="1" dirty="0">
                <a:solidFill>
                  <a:srgbClr val="7030A0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0E4A1F9-1179-4688-8296-D313D4BE19BA}"/>
                </a:ext>
              </a:extLst>
            </p:cNvPr>
            <p:cNvSpPr txBox="1"/>
            <p:nvPr/>
          </p:nvSpPr>
          <p:spPr>
            <a:xfrm>
              <a:off x="2251468" y="2214690"/>
              <a:ext cx="117513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7030A0"/>
                  </a:solidFill>
                </a:rPr>
                <a:t>var(x1) = </a:t>
              </a:r>
              <a:r>
                <a:rPr lang="en-US" sz="2400" i="1" dirty="0">
                  <a:solidFill>
                    <a:srgbClr val="7030A0"/>
                  </a:solidFill>
                </a:rPr>
                <a:t>s</a:t>
              </a:r>
              <a:endParaRPr lang="en-US" i="1" dirty="0">
                <a:solidFill>
                  <a:srgbClr val="7030A0"/>
                </a:solidFill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A5DAF40E-B47D-4711-873F-86CD0314D316}"/>
              </a:ext>
            </a:extLst>
          </p:cNvPr>
          <p:cNvSpPr txBox="1"/>
          <p:nvPr/>
        </p:nvSpPr>
        <p:spPr>
          <a:xfrm>
            <a:off x="7711190" y="479951"/>
            <a:ext cx="343510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Measurement Error</a:t>
            </a:r>
          </a:p>
          <a:p>
            <a:pPr algn="ctr"/>
            <a:r>
              <a:rPr lang="en-US" sz="3200" dirty="0">
                <a:solidFill>
                  <a:srgbClr val="7030A0"/>
                </a:solidFill>
                <a:latin typeface="+mj-lt"/>
              </a:rPr>
              <a:t>X2 = X1 + </a:t>
            </a:r>
            <a:r>
              <a:rPr lang="el-GR" sz="4000" b="1" dirty="0">
                <a:solidFill>
                  <a:srgbClr val="7030A0"/>
                </a:solidFill>
                <a:latin typeface="+mj-lt"/>
              </a:rPr>
              <a:t>ε</a:t>
            </a:r>
            <a:endParaRPr lang="en-US" sz="4000" b="1" dirty="0">
              <a:solidFill>
                <a:srgbClr val="7030A0"/>
              </a:solidFill>
              <a:latin typeface="+mj-lt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8147027-5A0D-4BF2-A395-C081A36CE6CD}"/>
              </a:ext>
            </a:extLst>
          </p:cNvPr>
          <p:cNvSpPr txBox="1"/>
          <p:nvPr/>
        </p:nvSpPr>
        <p:spPr>
          <a:xfrm>
            <a:off x="7947705" y="3388377"/>
            <a:ext cx="296207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Add random error to every X.</a:t>
            </a:r>
          </a:p>
          <a:p>
            <a:pPr algn="ctr"/>
            <a:endParaRPr lang="en-US" i="1" dirty="0">
              <a:solidFill>
                <a:schemeClr val="bg2">
                  <a:lumMod val="50000"/>
                </a:schemeClr>
              </a:solidFill>
            </a:endParaRPr>
          </a:p>
          <a:p>
            <a:pPr algn="ctr"/>
            <a:r>
              <a:rPr lang="en-US" i="1" dirty="0">
                <a:solidFill>
                  <a:schemeClr val="bg2">
                    <a:lumMod val="50000"/>
                  </a:schemeClr>
                </a:solidFill>
              </a:rPr>
              <a:t>Random means each X is equally likely to be over-measured as under-measured.</a:t>
            </a:r>
          </a:p>
          <a:p>
            <a:pPr algn="ctr"/>
            <a:endParaRPr lang="en-US" i="1" dirty="0">
              <a:solidFill>
                <a:schemeClr val="bg2">
                  <a:lumMod val="50000"/>
                </a:schemeClr>
              </a:solidFill>
            </a:endParaRPr>
          </a:p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X2 has the same mean as X1, but more variance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FB1FC2A-3891-417D-ADDE-3DD01B0C7A6A}"/>
              </a:ext>
            </a:extLst>
          </p:cNvPr>
          <p:cNvSpPr/>
          <p:nvPr/>
        </p:nvSpPr>
        <p:spPr>
          <a:xfrm>
            <a:off x="3357661" y="470615"/>
            <a:ext cx="5982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7030A0"/>
                </a:solidFill>
                <a:latin typeface="Calibri Light" panose="020F0302020204030204"/>
              </a:rPr>
              <a:t>X1</a:t>
            </a:r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CC37DBD-0755-4386-A34E-7B9A7FB7E747}"/>
              </a:ext>
            </a:extLst>
          </p:cNvPr>
          <p:cNvSpPr/>
          <p:nvPr/>
        </p:nvSpPr>
        <p:spPr>
          <a:xfrm>
            <a:off x="3357661" y="3712211"/>
            <a:ext cx="5982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7030A0"/>
                </a:solidFill>
                <a:latin typeface="Calibri Light" panose="020F0302020204030204"/>
              </a:rPr>
              <a:t>X2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7748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B665BEB-AB93-4EEC-936A-9F8152DB8F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71500"/>
            <a:ext cx="11430000" cy="5715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AF31DE3-7281-464C-85D4-AA2E9DAB190E}"/>
              </a:ext>
            </a:extLst>
          </p:cNvPr>
          <p:cNvSpPr txBox="1"/>
          <p:nvPr/>
        </p:nvSpPr>
        <p:spPr>
          <a:xfrm>
            <a:off x="1156996" y="793101"/>
            <a:ext cx="4706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cap="all" dirty="0">
                <a:solidFill>
                  <a:schemeClr val="tx2"/>
                </a:solidFill>
                <a:latin typeface="Euphemia" panose="020B0503040102020104" pitchFamily="34" charset="0"/>
              </a:rPr>
              <a:t>Adding Measurement Error to the DV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014A5E3-8D4C-461F-B844-A74E5AFC9D8B}"/>
              </a:ext>
            </a:extLst>
          </p:cNvPr>
          <p:cNvGrpSpPr/>
          <p:nvPr/>
        </p:nvGrpSpPr>
        <p:grpSpPr>
          <a:xfrm>
            <a:off x="1591083" y="4781792"/>
            <a:ext cx="1016486" cy="719447"/>
            <a:chOff x="2665901" y="5954273"/>
            <a:chExt cx="1016486" cy="719447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9B6DA5E6-C30A-41E9-9199-589FBA52BEF1}"/>
                </a:ext>
              </a:extLst>
            </p:cNvPr>
            <p:cNvCxnSpPr>
              <a:cxnSpLocks/>
            </p:cNvCxnSpPr>
            <p:nvPr/>
          </p:nvCxnSpPr>
          <p:spPr>
            <a:xfrm>
              <a:off x="2665901" y="6504375"/>
              <a:ext cx="1016486" cy="0"/>
            </a:xfrm>
            <a:prstGeom prst="line">
              <a:avLst/>
            </a:prstGeom>
            <a:solidFill>
              <a:srgbClr val="C00000"/>
            </a:solidFill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BE38D960-0675-4148-AB46-A3E9240F7C75}"/>
                </a:ext>
              </a:extLst>
            </p:cNvPr>
            <p:cNvCxnSpPr>
              <a:cxnSpLocks/>
            </p:cNvCxnSpPr>
            <p:nvPr/>
          </p:nvCxnSpPr>
          <p:spPr>
            <a:xfrm>
              <a:off x="2893133" y="6176867"/>
              <a:ext cx="577849" cy="0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19E3D33B-6C63-4341-8EB3-A01C3D7A87E2}"/>
                </a:ext>
              </a:extLst>
            </p:cNvPr>
            <p:cNvCxnSpPr/>
            <p:nvPr/>
          </p:nvCxnSpPr>
          <p:spPr>
            <a:xfrm>
              <a:off x="2760563" y="5954273"/>
              <a:ext cx="0" cy="719447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C4FC4416-0B4A-4652-ACB6-43497039729F}"/>
                </a:ext>
              </a:extLst>
            </p:cNvPr>
            <p:cNvSpPr/>
            <p:nvPr/>
          </p:nvSpPr>
          <p:spPr>
            <a:xfrm>
              <a:off x="3091880" y="6102219"/>
              <a:ext cx="137160" cy="13716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0F37963F-552D-4710-B136-9544A4C12C03}"/>
                </a:ext>
              </a:extLst>
            </p:cNvPr>
            <p:cNvSpPr/>
            <p:nvPr/>
          </p:nvSpPr>
          <p:spPr>
            <a:xfrm>
              <a:off x="3104313" y="6429727"/>
              <a:ext cx="137160" cy="137160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AF833014-28FC-4DD2-8711-C165ED9AB2AC}"/>
              </a:ext>
            </a:extLst>
          </p:cNvPr>
          <p:cNvSpPr txBox="1"/>
          <p:nvPr/>
        </p:nvSpPr>
        <p:spPr>
          <a:xfrm>
            <a:off x="2938884" y="4818349"/>
            <a:ext cx="26885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Increase in standard errors</a:t>
            </a:r>
          </a:p>
          <a:p>
            <a:r>
              <a:rPr lang="en-US" dirty="0">
                <a:solidFill>
                  <a:srgbClr val="C00000"/>
                </a:solidFill>
              </a:rPr>
              <a:t>Type II Error risk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E8B787F-D167-482F-B84F-ED6EDB4CFBCF}"/>
              </a:ext>
            </a:extLst>
          </p:cNvPr>
          <p:cNvSpPr txBox="1"/>
          <p:nvPr/>
        </p:nvSpPr>
        <p:spPr>
          <a:xfrm>
            <a:off x="1746620" y="4510853"/>
            <a:ext cx="8162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(no bias)</a:t>
            </a:r>
          </a:p>
        </p:txBody>
      </p:sp>
    </p:spTree>
    <p:extLst>
      <p:ext uri="{BB962C8B-B14F-4D97-AF65-F5344CB8AC3E}">
        <p14:creationId xmlns:p14="http://schemas.microsoft.com/office/powerpoint/2010/main" val="20096128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measurement error in in pos.gif">
            <a:extLst>
              <a:ext uri="{FF2B5EF4-FFF2-40B4-BE49-F238E27FC236}">
                <a16:creationId xmlns:a16="http://schemas.microsoft.com/office/drawing/2014/main" id="{7F13A6A9-A8B2-4387-B792-20EC31E5A2C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2300" y="206022"/>
            <a:ext cx="6035040" cy="3017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images.squarespace-cdn.com/content/v1/55d9f3fbe4b001723c108c17/1445297080363-ATYX0R2EV9P4N33CGKXB/ke17ZwdGBToddI8pDm48kB-KvWWLsNdsr2r15pG8LB8UqsxRUqqbr1mOJYKfIPR7LoDQ9mXPOjoJoqy81S2I8N_N4V1vUb5AoIIIbLZhVYxCRW4BPu10St3TBAUQYVKcRZHtQiArJWm4DY2JAfH19IQ7xPW2kSWOsz_1EWmuz31UO3DgUjgOKLI3IXAcyf76/image-asset.gif?format=1000w">
            <a:extLst>
              <a:ext uri="{FF2B5EF4-FFF2-40B4-BE49-F238E27FC236}">
                <a16:creationId xmlns:a16="http://schemas.microsoft.com/office/drawing/2014/main" id="{081C48C9-2A63-4149-BCAC-912CC86DE39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2300" y="3697111"/>
            <a:ext cx="6035040" cy="3017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3F19615-64D6-4E45-A486-54A1753EC388}"/>
              </a:ext>
            </a:extLst>
          </p:cNvPr>
          <p:cNvSpPr txBox="1"/>
          <p:nvPr/>
        </p:nvSpPr>
        <p:spPr>
          <a:xfrm>
            <a:off x="797963" y="468761"/>
            <a:ext cx="40961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cap="all" dirty="0">
                <a:solidFill>
                  <a:schemeClr val="tx2"/>
                </a:solidFill>
                <a:latin typeface="Euphemia" panose="020B0503040102020104" pitchFamily="34" charset="0"/>
              </a:rPr>
              <a:t>Adding Measurement Error to the independent variable:</a:t>
            </a:r>
          </a:p>
          <a:p>
            <a:r>
              <a:rPr lang="en-US" cap="all">
                <a:solidFill>
                  <a:schemeClr val="tx2"/>
                </a:solidFill>
                <a:latin typeface="Euphemia" panose="020B0503040102020104" pitchFamily="34" charset="0"/>
              </a:rPr>
              <a:t>“Attenuation bias”</a:t>
            </a:r>
            <a:endParaRPr lang="en-US" cap="all" dirty="0">
              <a:solidFill>
                <a:schemeClr val="tx2"/>
              </a:solidFill>
              <a:latin typeface="Euphemia" panose="020B05030401020201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92B80D3-741C-4B05-B014-6288CFA715DD}"/>
              </a:ext>
            </a:extLst>
          </p:cNvPr>
          <p:cNvCxnSpPr>
            <a:cxnSpLocks/>
          </p:cNvCxnSpPr>
          <p:nvPr/>
        </p:nvCxnSpPr>
        <p:spPr>
          <a:xfrm>
            <a:off x="1144336" y="2091649"/>
            <a:ext cx="0" cy="3694922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5C446410-3375-4BB9-9807-629F0E557122}"/>
              </a:ext>
            </a:extLst>
          </p:cNvPr>
          <p:cNvSpPr/>
          <p:nvPr/>
        </p:nvSpPr>
        <p:spPr>
          <a:xfrm>
            <a:off x="2441550" y="2609866"/>
            <a:ext cx="137160" cy="13716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5B38F5B-0615-4D42-AC05-7E6AFE093883}"/>
              </a:ext>
            </a:extLst>
          </p:cNvPr>
          <p:cNvCxnSpPr>
            <a:cxnSpLocks/>
          </p:cNvCxnSpPr>
          <p:nvPr/>
        </p:nvCxnSpPr>
        <p:spPr>
          <a:xfrm>
            <a:off x="1515448" y="2684514"/>
            <a:ext cx="2076838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18832F45-03E4-4DE1-8800-C17C3458FAD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10189377"/>
              </p:ext>
            </p:extLst>
          </p:nvPr>
        </p:nvGraphicFramePr>
        <p:xfrm>
          <a:off x="2382086" y="2039160"/>
          <a:ext cx="302610" cy="3674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1" name="Equation" r:id="rId5" imgW="177480" imgH="215640" progId="Equation.3">
                  <p:embed/>
                </p:oleObj>
              </mc:Choice>
              <mc:Fallback>
                <p:oleObj name="Equation" r:id="rId5" imgW="177480" imgH="215640" progId="Equation.3">
                  <p:embed/>
                  <p:pic>
                    <p:nvPicPr>
                      <p:cNvPr id="40" name="Object 39">
                        <a:extLst>
                          <a:ext uri="{FF2B5EF4-FFF2-40B4-BE49-F238E27FC236}">
                            <a16:creationId xmlns:a16="http://schemas.microsoft.com/office/drawing/2014/main" id="{39BD8213-9C8F-46B9-A890-07626501413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82086" y="2039160"/>
                        <a:ext cx="302610" cy="36745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628367EC-C672-4BAF-9056-29BCB2029996}"/>
              </a:ext>
            </a:extLst>
          </p:cNvPr>
          <p:cNvSpPr txBox="1"/>
          <p:nvPr/>
        </p:nvSpPr>
        <p:spPr>
          <a:xfrm>
            <a:off x="1555751" y="2846542"/>
            <a:ext cx="19277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rgbClr val="ED7D31"/>
                </a:solidFill>
              </a:rPr>
              <a:t>True program impact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97D6C59-3625-4B79-B054-1689E690B812}"/>
              </a:ext>
            </a:extLst>
          </p:cNvPr>
          <p:cNvSpPr/>
          <p:nvPr/>
        </p:nvSpPr>
        <p:spPr>
          <a:xfrm>
            <a:off x="1866735" y="3992823"/>
            <a:ext cx="137160" cy="13716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9132F67-9460-4608-8DB5-EAA05435BD8E}"/>
              </a:ext>
            </a:extLst>
          </p:cNvPr>
          <p:cNvCxnSpPr>
            <a:cxnSpLocks/>
          </p:cNvCxnSpPr>
          <p:nvPr/>
        </p:nvCxnSpPr>
        <p:spPr>
          <a:xfrm>
            <a:off x="1428323" y="4067471"/>
            <a:ext cx="1016486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6" name="Object 15">
            <a:extLst>
              <a:ext uri="{FF2B5EF4-FFF2-40B4-BE49-F238E27FC236}">
                <a16:creationId xmlns:a16="http://schemas.microsoft.com/office/drawing/2014/main" id="{BE0A8ED6-6D0D-4358-B032-93B8054E1A2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90324753"/>
              </p:ext>
            </p:extLst>
          </p:nvPr>
        </p:nvGraphicFramePr>
        <p:xfrm>
          <a:off x="1786713" y="3440428"/>
          <a:ext cx="297203" cy="4593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2" name="Equation" r:id="rId7" imgW="139680" imgH="215640" progId="Equation.3">
                  <p:embed/>
                </p:oleObj>
              </mc:Choice>
              <mc:Fallback>
                <p:oleObj name="Equation" r:id="rId7" imgW="139680" imgH="215640" progId="Equation.3">
                  <p:embed/>
                  <p:pic>
                    <p:nvPicPr>
                      <p:cNvPr id="46" name="Object 45">
                        <a:extLst>
                          <a:ext uri="{FF2B5EF4-FFF2-40B4-BE49-F238E27FC236}">
                            <a16:creationId xmlns:a16="http://schemas.microsoft.com/office/drawing/2014/main" id="{0C952FEF-6BDF-4806-AF08-BA4E150F446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786713" y="3440428"/>
                        <a:ext cx="297203" cy="45931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3239FF37-0AD5-4B84-A66F-3BA36EE833B7}"/>
              </a:ext>
            </a:extLst>
          </p:cNvPr>
          <p:cNvSpPr txBox="1"/>
          <p:nvPr/>
        </p:nvSpPr>
        <p:spPr>
          <a:xfrm>
            <a:off x="2552741" y="3720063"/>
            <a:ext cx="13003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rgbClr val="ED7D31"/>
                </a:solidFill>
              </a:rPr>
              <a:t>Smaller slope</a:t>
            </a:r>
          </a:p>
          <a:p>
            <a:pPr algn="ctr"/>
            <a:r>
              <a:rPr lang="en-US" sz="1600" dirty="0">
                <a:solidFill>
                  <a:srgbClr val="ED7D31"/>
                </a:solidFill>
              </a:rPr>
              <a:t>Smaller SE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Object 22">
                <a:extLst>
                  <a:ext uri="{FF2B5EF4-FFF2-40B4-BE49-F238E27FC236}">
                    <a16:creationId xmlns:a16="http://schemas.microsoft.com/office/drawing/2014/main" id="{EFF1B039-CF42-4930-8A24-70BFEEC286D3}"/>
                  </a:ext>
                </a:extLst>
              </p:cNvPr>
              <p:cNvSpPr txBox="1"/>
              <p:nvPr/>
            </p:nvSpPr>
            <p:spPr bwMode="auto">
              <a:xfrm>
                <a:off x="1555751" y="4984176"/>
                <a:ext cx="3541751" cy="1752600"/>
              </a:xfrm>
              <a:prstGeom prst="rect">
                <a:avLst/>
              </a:prstGeom>
              <a:noFill/>
              <a:ln>
                <a:noFill/>
              </a:ln>
              <a:extLst/>
            </p:spPr>
            <p:txBody>
              <a:bodyPr>
                <a:norm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↓</m:t>
                      </m:r>
                      <m:r>
                        <a:rPr lang="en-US" sz="1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400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cov</m:t>
                              </m:r>
                            </m:fName>
                            <m:e>
                              <m: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</m:e>
                          </m:func>
                          <m:sSub>
                            <m:sSubPr>
                              <m:ctrlP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func>
                            <m:funcPr>
                              <m:ctrlPr>
                                <a:rPr lang="en-US" sz="1400" i="1" smtClean="0">
                                  <a:solidFill>
                                    <a:srgbClr val="ED7D3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400" i="0">
                                  <a:solidFill>
                                    <a:srgbClr val="ED7D31"/>
                                  </a:solidFill>
                                  <a:latin typeface="Cambria Math" panose="02040503050406030204" pitchFamily="18" charset="0"/>
                                </a:rPr>
                                <m:t>var</m:t>
                              </m:r>
                            </m:fName>
                            <m:e>
                              <m:r>
                                <a:rPr lang="en-US" sz="1400" i="1">
                                  <a:solidFill>
                                    <a:srgbClr val="ED7D3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</m:e>
                          </m:func>
                          <m:sSub>
                            <m:sSubPr>
                              <m:ctrlPr>
                                <a:rPr lang="en-US" sz="1400" i="1">
                                  <a:solidFill>
                                    <a:srgbClr val="ED7D3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solidFill>
                                    <a:srgbClr val="ED7D3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00" i="1">
                                  <a:solidFill>
                                    <a:srgbClr val="ED7D3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400" i="1">
                              <a:solidFill>
                                <a:srgbClr val="ED7D3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sz="1400" b="0" i="1" smtClean="0">
                              <a:solidFill>
                                <a:srgbClr val="ED7D3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400" b="1" i="0" smtClean="0">
                              <a:solidFill>
                                <a:srgbClr val="ED7D31"/>
                              </a:solidFill>
                              <a:latin typeface="Cambria Math" panose="02040503050406030204" pitchFamily="18" charset="0"/>
                            </a:rPr>
                            <m:t>↑</m:t>
                          </m:r>
                        </m:den>
                      </m:f>
                    </m:oMath>
                  </m:oMathPara>
                </a14:m>
                <a:endParaRPr lang="en-US" sz="1400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algn="ctr"/>
                <a:br>
                  <a:rPr lang="en-US" sz="1400" i="1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↓</m:t>
                      </m:r>
                      <m:r>
                        <a:rPr lang="en-US" sz="1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𝑟𝑒𝑠𝑖𝑑𝑢𝑎𝑙</m:t>
                          </m:r>
                        </m:num>
                        <m:den>
                          <m: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𝑠𝑎𝑚𝑝𝑙𝑒𝑠𝑖𝑧𝑒</m:t>
                          </m:r>
                          <m: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func>
                            <m:funcPr>
                              <m:ctrlPr>
                                <a:rPr lang="en-US" sz="1400" i="1" smtClean="0">
                                  <a:solidFill>
                                    <a:srgbClr val="ED7D3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400" i="0">
                                  <a:solidFill>
                                    <a:srgbClr val="ED7D31"/>
                                  </a:solidFill>
                                  <a:latin typeface="Cambria Math" panose="02040503050406030204" pitchFamily="18" charset="0"/>
                                </a:rPr>
                                <m:t>var</m:t>
                              </m:r>
                            </m:fName>
                            <m:e>
                              <m:r>
                                <a:rPr lang="en-US" sz="1400" i="1">
                                  <a:solidFill>
                                    <a:srgbClr val="ED7D3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</m:e>
                          </m:func>
                          <m:sSub>
                            <m:sSubPr>
                              <m:ctrlPr>
                                <a:rPr lang="en-US" sz="1400" i="1">
                                  <a:solidFill>
                                    <a:srgbClr val="ED7D3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solidFill>
                                    <a:srgbClr val="ED7D3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00" i="1">
                                  <a:solidFill>
                                    <a:srgbClr val="ED7D3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400" i="1">
                              <a:solidFill>
                                <a:srgbClr val="ED7D3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sz="1400" b="1">
                              <a:solidFill>
                                <a:srgbClr val="ED7D31"/>
                              </a:solidFill>
                              <a:latin typeface="Cambria Math" panose="02040503050406030204" pitchFamily="18" charset="0"/>
                            </a:rPr>
                            <m:t>↑</m:t>
                          </m:r>
                        </m:den>
                      </m:f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23" name="Object 22">
                <a:extLst>
                  <a:ext uri="{FF2B5EF4-FFF2-40B4-BE49-F238E27FC236}">
                    <a16:creationId xmlns:a16="http://schemas.microsoft.com/office/drawing/2014/main" id="{EFF1B039-CF42-4930-8A24-70BFEEC286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555751" y="4984176"/>
                <a:ext cx="3541751" cy="175260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  <a:ex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D241041-724A-49D4-A8B0-10FEFCC6F1A3}"/>
              </a:ext>
            </a:extLst>
          </p:cNvPr>
          <p:cNvCxnSpPr/>
          <p:nvPr/>
        </p:nvCxnSpPr>
        <p:spPr>
          <a:xfrm flipV="1">
            <a:off x="6814457" y="1509504"/>
            <a:ext cx="0" cy="447186"/>
          </a:xfrm>
          <a:prstGeom prst="straightConnector1">
            <a:avLst/>
          </a:prstGeom>
          <a:ln w="254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25EA025-5E5F-4AA4-A0CA-217B3FBA1694}"/>
              </a:ext>
            </a:extLst>
          </p:cNvPr>
          <p:cNvCxnSpPr>
            <a:cxnSpLocks/>
          </p:cNvCxnSpPr>
          <p:nvPr/>
        </p:nvCxnSpPr>
        <p:spPr>
          <a:xfrm>
            <a:off x="6096000" y="1436910"/>
            <a:ext cx="5380653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A4EFDAA-AD7B-4667-89D6-B52B941371AF}"/>
              </a:ext>
            </a:extLst>
          </p:cNvPr>
          <p:cNvCxnSpPr>
            <a:cxnSpLocks/>
          </p:cNvCxnSpPr>
          <p:nvPr/>
        </p:nvCxnSpPr>
        <p:spPr>
          <a:xfrm>
            <a:off x="6095999" y="5376934"/>
            <a:ext cx="5380653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01F2616-F162-4F5C-93AC-12C76F43DD84}"/>
              </a:ext>
            </a:extLst>
          </p:cNvPr>
          <p:cNvCxnSpPr>
            <a:cxnSpLocks/>
          </p:cNvCxnSpPr>
          <p:nvPr/>
        </p:nvCxnSpPr>
        <p:spPr>
          <a:xfrm>
            <a:off x="6814457" y="4865990"/>
            <a:ext cx="0" cy="447186"/>
          </a:xfrm>
          <a:prstGeom prst="straightConnector1">
            <a:avLst/>
          </a:prstGeom>
          <a:ln w="254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FDEF3576-3A2F-4A65-9FA8-BE0A74D8B7E5}"/>
              </a:ext>
            </a:extLst>
          </p:cNvPr>
          <p:cNvSpPr txBox="1"/>
          <p:nvPr/>
        </p:nvSpPr>
        <p:spPr>
          <a:xfrm>
            <a:off x="6272994" y="2016198"/>
            <a:ext cx="13444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Toward b1=zero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22626AD-6E25-4BC4-A4FB-8D7920954548}"/>
              </a:ext>
            </a:extLst>
          </p:cNvPr>
          <p:cNvSpPr txBox="1"/>
          <p:nvPr/>
        </p:nvSpPr>
        <p:spPr>
          <a:xfrm>
            <a:off x="6095999" y="4475877"/>
            <a:ext cx="13444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Toward b1=zero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B827DEF-4E05-4A10-833B-63E0EA2D1344}"/>
              </a:ext>
            </a:extLst>
          </p:cNvPr>
          <p:cNvSpPr txBox="1"/>
          <p:nvPr/>
        </p:nvSpPr>
        <p:spPr>
          <a:xfrm>
            <a:off x="115804" y="3732819"/>
            <a:ext cx="10933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slope with </a:t>
            </a:r>
            <a:br>
              <a:rPr lang="en-US" sz="1200" dirty="0">
                <a:solidFill>
                  <a:schemeClr val="bg2">
                    <a:lumMod val="50000"/>
                  </a:schemeClr>
                </a:solidFill>
              </a:rPr>
            </a:br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measurement </a:t>
            </a:r>
          </a:p>
          <a:p>
            <a:pPr algn="ctr"/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error</a:t>
            </a:r>
          </a:p>
        </p:txBody>
      </p:sp>
    </p:spTree>
    <p:extLst>
      <p:ext uri="{BB962C8B-B14F-4D97-AF65-F5344CB8AC3E}">
        <p14:creationId xmlns:p14="http://schemas.microsoft.com/office/powerpoint/2010/main" val="6852753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cap="all" dirty="0">
                <a:solidFill>
                  <a:srgbClr val="ED7D31"/>
                </a:solidFill>
                <a:latin typeface="Euphemia"/>
              </a:rPr>
              <a:t>outliers</a:t>
            </a:r>
            <a:br>
              <a:rPr lang="en-US" sz="3600" cap="all" dirty="0">
                <a:latin typeface="Euphemia"/>
              </a:rPr>
            </a:br>
            <a:endParaRPr lang="en-US" sz="36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1467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7" name="Group 126">
            <a:extLst>
              <a:ext uri="{FF2B5EF4-FFF2-40B4-BE49-F238E27FC236}">
                <a16:creationId xmlns:a16="http://schemas.microsoft.com/office/drawing/2014/main" id="{6F510CA7-806C-45A6-B55E-7559733B6AA2}"/>
              </a:ext>
            </a:extLst>
          </p:cNvPr>
          <p:cNvGrpSpPr/>
          <p:nvPr/>
        </p:nvGrpSpPr>
        <p:grpSpPr>
          <a:xfrm>
            <a:off x="1351399" y="1471236"/>
            <a:ext cx="1733780" cy="1532512"/>
            <a:chOff x="5052544" y="1734652"/>
            <a:chExt cx="1733780" cy="1532512"/>
          </a:xfrm>
        </p:grpSpPr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DA6C2996-FA0E-462A-8871-7336A8475600}"/>
                </a:ext>
              </a:extLst>
            </p:cNvPr>
            <p:cNvSpPr/>
            <p:nvPr/>
          </p:nvSpPr>
          <p:spPr>
            <a:xfrm rot="6537790">
              <a:off x="6601766" y="2153232"/>
              <a:ext cx="184557" cy="184558"/>
            </a:xfrm>
            <a:prstGeom prst="ellipse">
              <a:avLst/>
            </a:prstGeom>
            <a:solidFill>
              <a:schemeClr val="tx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9F67D9C0-4D1D-4E7D-AB7C-88B5A6DEB8BE}"/>
                </a:ext>
              </a:extLst>
            </p:cNvPr>
            <p:cNvSpPr/>
            <p:nvPr/>
          </p:nvSpPr>
          <p:spPr>
            <a:xfrm rot="6537790">
              <a:off x="6408114" y="1734652"/>
              <a:ext cx="184557" cy="184558"/>
            </a:xfrm>
            <a:prstGeom prst="ellipse">
              <a:avLst/>
            </a:prstGeom>
            <a:solidFill>
              <a:srgbClr val="ED7D3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4646EAF2-223B-4CF9-B0F8-17A0A73A3C9F}"/>
                </a:ext>
              </a:extLst>
            </p:cNvPr>
            <p:cNvSpPr/>
            <p:nvPr/>
          </p:nvSpPr>
          <p:spPr>
            <a:xfrm rot="6537790">
              <a:off x="6214461" y="2342442"/>
              <a:ext cx="184557" cy="184558"/>
            </a:xfrm>
            <a:prstGeom prst="ellipse">
              <a:avLst/>
            </a:prstGeom>
            <a:solidFill>
              <a:schemeClr val="tx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ACF28A6C-1064-43DE-AD08-AFCE87A7C963}"/>
                </a:ext>
              </a:extLst>
            </p:cNvPr>
            <p:cNvSpPr/>
            <p:nvPr/>
          </p:nvSpPr>
          <p:spPr>
            <a:xfrm rot="6537790">
              <a:off x="6020808" y="2437047"/>
              <a:ext cx="184557" cy="184558"/>
            </a:xfrm>
            <a:prstGeom prst="ellipse">
              <a:avLst/>
            </a:prstGeom>
            <a:solidFill>
              <a:schemeClr val="tx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5F01BEA8-3325-419C-AC6B-8B79378AA16C}"/>
                </a:ext>
              </a:extLst>
            </p:cNvPr>
            <p:cNvSpPr/>
            <p:nvPr/>
          </p:nvSpPr>
          <p:spPr>
            <a:xfrm rot="6537790">
              <a:off x="5633502" y="2626257"/>
              <a:ext cx="184557" cy="184558"/>
            </a:xfrm>
            <a:prstGeom prst="ellipse">
              <a:avLst/>
            </a:prstGeom>
            <a:solidFill>
              <a:schemeClr val="tx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F0416590-EB17-4CD0-B98C-07268F0061DD}"/>
                </a:ext>
              </a:extLst>
            </p:cNvPr>
            <p:cNvSpPr/>
            <p:nvPr/>
          </p:nvSpPr>
          <p:spPr>
            <a:xfrm rot="6537790">
              <a:off x="5439849" y="2720862"/>
              <a:ext cx="184557" cy="184558"/>
            </a:xfrm>
            <a:prstGeom prst="ellipse">
              <a:avLst/>
            </a:prstGeom>
            <a:solidFill>
              <a:schemeClr val="tx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844D105F-9D8E-4EF2-A7B4-5CF389A117E5}"/>
                </a:ext>
              </a:extLst>
            </p:cNvPr>
            <p:cNvSpPr/>
            <p:nvPr/>
          </p:nvSpPr>
          <p:spPr>
            <a:xfrm rot="6537790">
              <a:off x="5246196" y="2815467"/>
              <a:ext cx="184557" cy="184558"/>
            </a:xfrm>
            <a:prstGeom prst="ellipse">
              <a:avLst/>
            </a:prstGeom>
            <a:solidFill>
              <a:schemeClr val="tx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14C832BE-1A3D-4667-B391-7B05BE2B46A7}"/>
                </a:ext>
              </a:extLst>
            </p:cNvPr>
            <p:cNvSpPr/>
            <p:nvPr/>
          </p:nvSpPr>
          <p:spPr>
            <a:xfrm rot="6537790">
              <a:off x="5052544" y="2910072"/>
              <a:ext cx="184557" cy="184558"/>
            </a:xfrm>
            <a:prstGeom prst="ellipse">
              <a:avLst/>
            </a:prstGeom>
            <a:solidFill>
              <a:schemeClr val="tx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3FB33999-06D5-495F-808B-32617F6A343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60620" y="1901931"/>
              <a:ext cx="1593048" cy="1365233"/>
            </a:xfrm>
            <a:prstGeom prst="line">
              <a:avLst/>
            </a:prstGeom>
            <a:ln w="63500" cap="rnd">
              <a:solidFill>
                <a:srgbClr val="ED7D31">
                  <a:alpha val="75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0CD818F3-39CB-423A-982A-82A5AE96797F}"/>
                </a:ext>
              </a:extLst>
            </p:cNvPr>
            <p:cNvSpPr/>
            <p:nvPr/>
          </p:nvSpPr>
          <p:spPr>
            <a:xfrm rot="6537790">
              <a:off x="5827155" y="2531652"/>
              <a:ext cx="184557" cy="184558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80D8ABFB-7E46-42CC-B057-1146EF96B7CB}"/>
              </a:ext>
            </a:extLst>
          </p:cNvPr>
          <p:cNvGrpSpPr/>
          <p:nvPr/>
        </p:nvGrpSpPr>
        <p:grpSpPr>
          <a:xfrm>
            <a:off x="8547526" y="1766794"/>
            <a:ext cx="1948683" cy="941397"/>
            <a:chOff x="4887600" y="2153232"/>
            <a:chExt cx="1948683" cy="941397"/>
          </a:xfrm>
        </p:grpSpPr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DF3898BC-8C9F-438B-878B-2E76BE5AA610}"/>
                </a:ext>
              </a:extLst>
            </p:cNvPr>
            <p:cNvSpPr/>
            <p:nvPr/>
          </p:nvSpPr>
          <p:spPr>
            <a:xfrm rot="6537790">
              <a:off x="6601766" y="2153232"/>
              <a:ext cx="184557" cy="184558"/>
            </a:xfrm>
            <a:prstGeom prst="ellipse">
              <a:avLst/>
            </a:prstGeom>
            <a:solidFill>
              <a:schemeClr val="tx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4E19A4DA-E646-4365-BBCA-8F4635E1D9B7}"/>
                </a:ext>
              </a:extLst>
            </p:cNvPr>
            <p:cNvSpPr/>
            <p:nvPr/>
          </p:nvSpPr>
          <p:spPr>
            <a:xfrm rot="6537790">
              <a:off x="6463910" y="2612442"/>
              <a:ext cx="184557" cy="184558"/>
            </a:xfrm>
            <a:prstGeom prst="ellipse">
              <a:avLst/>
            </a:prstGeom>
            <a:solidFill>
              <a:srgbClr val="ED7D3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A6CCA82C-E34C-47DE-927A-4341C9E688E4}"/>
                </a:ext>
              </a:extLst>
            </p:cNvPr>
            <p:cNvSpPr/>
            <p:nvPr/>
          </p:nvSpPr>
          <p:spPr>
            <a:xfrm rot="6537790">
              <a:off x="6214461" y="2342442"/>
              <a:ext cx="184557" cy="184558"/>
            </a:xfrm>
            <a:prstGeom prst="ellipse">
              <a:avLst/>
            </a:prstGeom>
            <a:solidFill>
              <a:schemeClr val="tx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78CE9388-E0A7-4E63-A5DA-CE37DA1193B9}"/>
                </a:ext>
              </a:extLst>
            </p:cNvPr>
            <p:cNvSpPr/>
            <p:nvPr/>
          </p:nvSpPr>
          <p:spPr>
            <a:xfrm rot="6537790">
              <a:off x="6020808" y="2437047"/>
              <a:ext cx="184557" cy="184558"/>
            </a:xfrm>
            <a:prstGeom prst="ellipse">
              <a:avLst/>
            </a:prstGeom>
            <a:solidFill>
              <a:schemeClr val="tx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FD5E4C70-4AF4-445D-AF3D-494D08FDAA76}"/>
                </a:ext>
              </a:extLst>
            </p:cNvPr>
            <p:cNvSpPr/>
            <p:nvPr/>
          </p:nvSpPr>
          <p:spPr>
            <a:xfrm rot="6537790">
              <a:off x="5633502" y="2626257"/>
              <a:ext cx="184557" cy="184558"/>
            </a:xfrm>
            <a:prstGeom prst="ellipse">
              <a:avLst/>
            </a:prstGeom>
            <a:solidFill>
              <a:schemeClr val="tx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20D6D832-5B49-414B-803E-8082A9D9B4FC}"/>
                </a:ext>
              </a:extLst>
            </p:cNvPr>
            <p:cNvSpPr/>
            <p:nvPr/>
          </p:nvSpPr>
          <p:spPr>
            <a:xfrm rot="6537790">
              <a:off x="5439849" y="2720862"/>
              <a:ext cx="184557" cy="184558"/>
            </a:xfrm>
            <a:prstGeom prst="ellipse">
              <a:avLst/>
            </a:prstGeom>
            <a:solidFill>
              <a:schemeClr val="tx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3EB08FBC-DE9A-4BA2-B63F-3E442A07134D}"/>
                </a:ext>
              </a:extLst>
            </p:cNvPr>
            <p:cNvSpPr/>
            <p:nvPr/>
          </p:nvSpPr>
          <p:spPr>
            <a:xfrm rot="6537790">
              <a:off x="5246196" y="2815467"/>
              <a:ext cx="184557" cy="184558"/>
            </a:xfrm>
            <a:prstGeom prst="ellipse">
              <a:avLst/>
            </a:prstGeom>
            <a:solidFill>
              <a:schemeClr val="tx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F7F163DE-33F5-4ADF-8E41-7C4CC76D86C2}"/>
                </a:ext>
              </a:extLst>
            </p:cNvPr>
            <p:cNvSpPr/>
            <p:nvPr/>
          </p:nvSpPr>
          <p:spPr>
            <a:xfrm rot="6537790">
              <a:off x="5052544" y="2910072"/>
              <a:ext cx="184557" cy="184558"/>
            </a:xfrm>
            <a:prstGeom prst="ellipse">
              <a:avLst/>
            </a:prstGeom>
            <a:solidFill>
              <a:schemeClr val="tx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3AEA09B0-DD4B-4951-887E-239BB6A9867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87600" y="2432256"/>
              <a:ext cx="1948683" cy="398393"/>
            </a:xfrm>
            <a:prstGeom prst="line">
              <a:avLst/>
            </a:prstGeom>
            <a:ln w="63500" cap="rnd">
              <a:solidFill>
                <a:srgbClr val="ED7D31">
                  <a:alpha val="75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2AE6C324-6A53-429D-9962-131B94BC5D93}"/>
                </a:ext>
              </a:extLst>
            </p:cNvPr>
            <p:cNvSpPr/>
            <p:nvPr/>
          </p:nvSpPr>
          <p:spPr>
            <a:xfrm rot="6537790">
              <a:off x="5827155" y="2531652"/>
              <a:ext cx="184557" cy="184558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3" name="Group 192">
            <a:extLst>
              <a:ext uri="{FF2B5EF4-FFF2-40B4-BE49-F238E27FC236}">
                <a16:creationId xmlns:a16="http://schemas.microsoft.com/office/drawing/2014/main" id="{E40D0588-F5A5-4B1F-AE08-50824BE951EC}"/>
              </a:ext>
            </a:extLst>
          </p:cNvPr>
          <p:cNvGrpSpPr/>
          <p:nvPr/>
        </p:nvGrpSpPr>
        <p:grpSpPr>
          <a:xfrm>
            <a:off x="8762158" y="3792678"/>
            <a:ext cx="2094823" cy="941397"/>
            <a:chOff x="4857796" y="2153232"/>
            <a:chExt cx="2094823" cy="941397"/>
          </a:xfrm>
        </p:grpSpPr>
        <p:sp>
          <p:nvSpPr>
            <p:cNvPr id="194" name="Oval 193">
              <a:extLst>
                <a:ext uri="{FF2B5EF4-FFF2-40B4-BE49-F238E27FC236}">
                  <a16:creationId xmlns:a16="http://schemas.microsoft.com/office/drawing/2014/main" id="{9D290D9E-C0B8-42CA-9D15-A577AE5F8682}"/>
                </a:ext>
              </a:extLst>
            </p:cNvPr>
            <p:cNvSpPr/>
            <p:nvPr/>
          </p:nvSpPr>
          <p:spPr>
            <a:xfrm rot="6537790">
              <a:off x="6601766" y="2153232"/>
              <a:ext cx="184557" cy="184558"/>
            </a:xfrm>
            <a:prstGeom prst="ellipse">
              <a:avLst/>
            </a:prstGeom>
            <a:solidFill>
              <a:schemeClr val="tx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Oval 194">
              <a:extLst>
                <a:ext uri="{FF2B5EF4-FFF2-40B4-BE49-F238E27FC236}">
                  <a16:creationId xmlns:a16="http://schemas.microsoft.com/office/drawing/2014/main" id="{9731F384-65C3-47BD-8E8A-959FB935B9BC}"/>
                </a:ext>
              </a:extLst>
            </p:cNvPr>
            <p:cNvSpPr/>
            <p:nvPr/>
          </p:nvSpPr>
          <p:spPr>
            <a:xfrm rot="6537790">
              <a:off x="5110178" y="2416393"/>
              <a:ext cx="184557" cy="184558"/>
            </a:xfrm>
            <a:prstGeom prst="ellipse">
              <a:avLst/>
            </a:prstGeom>
            <a:solidFill>
              <a:srgbClr val="ED7D3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" name="Oval 195">
              <a:extLst>
                <a:ext uri="{FF2B5EF4-FFF2-40B4-BE49-F238E27FC236}">
                  <a16:creationId xmlns:a16="http://schemas.microsoft.com/office/drawing/2014/main" id="{ED1D419B-F34B-4414-81F9-94D5F9F0C653}"/>
                </a:ext>
              </a:extLst>
            </p:cNvPr>
            <p:cNvSpPr/>
            <p:nvPr/>
          </p:nvSpPr>
          <p:spPr>
            <a:xfrm rot="6537790">
              <a:off x="6214461" y="2342442"/>
              <a:ext cx="184557" cy="184558"/>
            </a:xfrm>
            <a:prstGeom prst="ellipse">
              <a:avLst/>
            </a:prstGeom>
            <a:solidFill>
              <a:schemeClr val="tx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Oval 196">
              <a:extLst>
                <a:ext uri="{FF2B5EF4-FFF2-40B4-BE49-F238E27FC236}">
                  <a16:creationId xmlns:a16="http://schemas.microsoft.com/office/drawing/2014/main" id="{77916DA9-3733-4934-9396-0D374E3E977D}"/>
                </a:ext>
              </a:extLst>
            </p:cNvPr>
            <p:cNvSpPr/>
            <p:nvPr/>
          </p:nvSpPr>
          <p:spPr>
            <a:xfrm rot="6537790">
              <a:off x="6020808" y="2437047"/>
              <a:ext cx="184557" cy="184558"/>
            </a:xfrm>
            <a:prstGeom prst="ellipse">
              <a:avLst/>
            </a:prstGeom>
            <a:solidFill>
              <a:schemeClr val="tx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Oval 197">
              <a:extLst>
                <a:ext uri="{FF2B5EF4-FFF2-40B4-BE49-F238E27FC236}">
                  <a16:creationId xmlns:a16="http://schemas.microsoft.com/office/drawing/2014/main" id="{84EBC882-A05B-4BAA-A0AB-7C2E080653CB}"/>
                </a:ext>
              </a:extLst>
            </p:cNvPr>
            <p:cNvSpPr/>
            <p:nvPr/>
          </p:nvSpPr>
          <p:spPr>
            <a:xfrm rot="6537790">
              <a:off x="5633502" y="2626257"/>
              <a:ext cx="184557" cy="184558"/>
            </a:xfrm>
            <a:prstGeom prst="ellipse">
              <a:avLst/>
            </a:prstGeom>
            <a:solidFill>
              <a:schemeClr val="tx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Oval 198">
              <a:extLst>
                <a:ext uri="{FF2B5EF4-FFF2-40B4-BE49-F238E27FC236}">
                  <a16:creationId xmlns:a16="http://schemas.microsoft.com/office/drawing/2014/main" id="{1BF408EA-C5C9-4BB9-869B-CA90F7529AAC}"/>
                </a:ext>
              </a:extLst>
            </p:cNvPr>
            <p:cNvSpPr/>
            <p:nvPr/>
          </p:nvSpPr>
          <p:spPr>
            <a:xfrm rot="6537790">
              <a:off x="5439849" y="2720862"/>
              <a:ext cx="184557" cy="184558"/>
            </a:xfrm>
            <a:prstGeom prst="ellipse">
              <a:avLst/>
            </a:prstGeom>
            <a:solidFill>
              <a:schemeClr val="tx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" name="Oval 199">
              <a:extLst>
                <a:ext uri="{FF2B5EF4-FFF2-40B4-BE49-F238E27FC236}">
                  <a16:creationId xmlns:a16="http://schemas.microsoft.com/office/drawing/2014/main" id="{146AFF26-35FF-46A8-9CA7-4838866A3271}"/>
                </a:ext>
              </a:extLst>
            </p:cNvPr>
            <p:cNvSpPr/>
            <p:nvPr/>
          </p:nvSpPr>
          <p:spPr>
            <a:xfrm rot="6537790">
              <a:off x="6399728" y="2238276"/>
              <a:ext cx="184557" cy="184558"/>
            </a:xfrm>
            <a:prstGeom prst="ellipse">
              <a:avLst/>
            </a:prstGeom>
            <a:solidFill>
              <a:schemeClr val="tx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" name="Oval 200">
              <a:extLst>
                <a:ext uri="{FF2B5EF4-FFF2-40B4-BE49-F238E27FC236}">
                  <a16:creationId xmlns:a16="http://schemas.microsoft.com/office/drawing/2014/main" id="{35A321F8-DB34-4608-8C9D-7EBB0DB72B65}"/>
                </a:ext>
              </a:extLst>
            </p:cNvPr>
            <p:cNvSpPr/>
            <p:nvPr/>
          </p:nvSpPr>
          <p:spPr>
            <a:xfrm rot="6537790">
              <a:off x="5052544" y="2910072"/>
              <a:ext cx="184557" cy="184558"/>
            </a:xfrm>
            <a:prstGeom prst="ellipse">
              <a:avLst/>
            </a:prstGeom>
            <a:solidFill>
              <a:schemeClr val="tx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7FA7DEB0-93C3-47D3-BF70-907D7B2268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57796" y="2406749"/>
              <a:ext cx="2094823" cy="429045"/>
            </a:xfrm>
            <a:prstGeom prst="line">
              <a:avLst/>
            </a:prstGeom>
            <a:ln w="63500" cap="rnd">
              <a:solidFill>
                <a:srgbClr val="ED7D31">
                  <a:alpha val="75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3" name="Oval 202">
              <a:extLst>
                <a:ext uri="{FF2B5EF4-FFF2-40B4-BE49-F238E27FC236}">
                  <a16:creationId xmlns:a16="http://schemas.microsoft.com/office/drawing/2014/main" id="{4396226C-DE89-4D73-AD23-F5D848CCFEF4}"/>
                </a:ext>
              </a:extLst>
            </p:cNvPr>
            <p:cNvSpPr/>
            <p:nvPr/>
          </p:nvSpPr>
          <p:spPr>
            <a:xfrm rot="6537790">
              <a:off x="5827155" y="2531652"/>
              <a:ext cx="184557" cy="184558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5" name="Group 224">
            <a:extLst>
              <a:ext uri="{FF2B5EF4-FFF2-40B4-BE49-F238E27FC236}">
                <a16:creationId xmlns:a16="http://schemas.microsoft.com/office/drawing/2014/main" id="{0E1CED3B-1CB8-4D3E-8A1B-DC73B4CCA2BA}"/>
              </a:ext>
            </a:extLst>
          </p:cNvPr>
          <p:cNvGrpSpPr/>
          <p:nvPr/>
        </p:nvGrpSpPr>
        <p:grpSpPr>
          <a:xfrm>
            <a:off x="4806006" y="1659806"/>
            <a:ext cx="1922385" cy="1155373"/>
            <a:chOff x="4880653" y="1507886"/>
            <a:chExt cx="1922385" cy="1155373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308632A7-B893-4B63-B4B3-B89BABFE33B8}"/>
                </a:ext>
              </a:extLst>
            </p:cNvPr>
            <p:cNvGrpSpPr/>
            <p:nvPr/>
          </p:nvGrpSpPr>
          <p:grpSpPr>
            <a:xfrm>
              <a:off x="4880653" y="1507886"/>
              <a:ext cx="1922385" cy="1155373"/>
              <a:chOff x="4863939" y="1939256"/>
              <a:chExt cx="1922385" cy="1155373"/>
            </a:xfrm>
          </p:grpSpPr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0881588E-ED64-4CEF-9771-9E3E0F38143B}"/>
                  </a:ext>
                </a:extLst>
              </p:cNvPr>
              <p:cNvSpPr/>
              <p:nvPr/>
            </p:nvSpPr>
            <p:spPr>
              <a:xfrm rot="6537790">
                <a:off x="6601766" y="2153232"/>
                <a:ext cx="184557" cy="184558"/>
              </a:xfrm>
              <a:prstGeom prst="ellipse">
                <a:avLst/>
              </a:prstGeom>
              <a:solidFill>
                <a:schemeClr val="tx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F6600C1D-712D-4FEF-B271-AB565FD252A5}"/>
                  </a:ext>
                </a:extLst>
              </p:cNvPr>
              <p:cNvSpPr/>
              <p:nvPr/>
            </p:nvSpPr>
            <p:spPr>
              <a:xfrm rot="6537790">
                <a:off x="5709896" y="2077628"/>
                <a:ext cx="184557" cy="184558"/>
              </a:xfrm>
              <a:prstGeom prst="ellipse">
                <a:avLst/>
              </a:prstGeom>
              <a:solidFill>
                <a:srgbClr val="ED7D3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019231B7-24BA-4411-89CC-221D6C640AE1}"/>
                  </a:ext>
                </a:extLst>
              </p:cNvPr>
              <p:cNvSpPr/>
              <p:nvPr/>
            </p:nvSpPr>
            <p:spPr>
              <a:xfrm rot="6537790">
                <a:off x="6214461" y="2342442"/>
                <a:ext cx="184557" cy="184558"/>
              </a:xfrm>
              <a:prstGeom prst="ellipse">
                <a:avLst/>
              </a:prstGeom>
              <a:solidFill>
                <a:schemeClr val="tx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11A0E209-0E05-41EC-B674-4A810CA5D337}"/>
                  </a:ext>
                </a:extLst>
              </p:cNvPr>
              <p:cNvSpPr/>
              <p:nvPr/>
            </p:nvSpPr>
            <p:spPr>
              <a:xfrm rot="6537790">
                <a:off x="6020808" y="2437047"/>
                <a:ext cx="184557" cy="184558"/>
              </a:xfrm>
              <a:prstGeom prst="ellipse">
                <a:avLst/>
              </a:prstGeom>
              <a:solidFill>
                <a:schemeClr val="tx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68252224-FF23-4EC9-9B35-CBF7CA8AF871}"/>
                  </a:ext>
                </a:extLst>
              </p:cNvPr>
              <p:cNvSpPr/>
              <p:nvPr/>
            </p:nvSpPr>
            <p:spPr>
              <a:xfrm rot="6537790">
                <a:off x="5633502" y="2626257"/>
                <a:ext cx="184557" cy="184558"/>
              </a:xfrm>
              <a:prstGeom prst="ellipse">
                <a:avLst/>
              </a:prstGeom>
              <a:solidFill>
                <a:schemeClr val="tx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5ECE5472-8766-49D6-96E1-9D2C547C3919}"/>
                  </a:ext>
                </a:extLst>
              </p:cNvPr>
              <p:cNvSpPr/>
              <p:nvPr/>
            </p:nvSpPr>
            <p:spPr>
              <a:xfrm rot="6537790">
                <a:off x="5439849" y="2720862"/>
                <a:ext cx="184557" cy="184558"/>
              </a:xfrm>
              <a:prstGeom prst="ellipse">
                <a:avLst/>
              </a:prstGeom>
              <a:solidFill>
                <a:schemeClr val="tx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0C47D0EA-C359-4192-A1D1-449D669B2ED7}"/>
                  </a:ext>
                </a:extLst>
              </p:cNvPr>
              <p:cNvSpPr/>
              <p:nvPr/>
            </p:nvSpPr>
            <p:spPr>
              <a:xfrm rot="6537790">
                <a:off x="5246196" y="2815467"/>
                <a:ext cx="184557" cy="184558"/>
              </a:xfrm>
              <a:prstGeom prst="ellipse">
                <a:avLst/>
              </a:prstGeom>
              <a:solidFill>
                <a:schemeClr val="tx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6F4048CE-1760-4CC7-B83F-23AB55CACEC9}"/>
                  </a:ext>
                </a:extLst>
              </p:cNvPr>
              <p:cNvSpPr/>
              <p:nvPr/>
            </p:nvSpPr>
            <p:spPr>
              <a:xfrm rot="6537790">
                <a:off x="5052544" y="2910072"/>
                <a:ext cx="184557" cy="184558"/>
              </a:xfrm>
              <a:prstGeom prst="ellipse">
                <a:avLst/>
              </a:prstGeom>
              <a:solidFill>
                <a:schemeClr val="tx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3A2FD171-5FCF-4409-AAD6-74AE4F2BCFF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863939" y="1939256"/>
                <a:ext cx="1824412" cy="933862"/>
              </a:xfrm>
              <a:prstGeom prst="line">
                <a:avLst/>
              </a:prstGeom>
              <a:ln w="63500" cap="rnd">
                <a:solidFill>
                  <a:srgbClr val="ED7D31">
                    <a:alpha val="75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0F308A30-D2F9-4C83-85EC-616BB415EC7C}"/>
                  </a:ext>
                </a:extLst>
              </p:cNvPr>
              <p:cNvSpPr/>
              <p:nvPr/>
            </p:nvSpPr>
            <p:spPr>
              <a:xfrm rot="6537790">
                <a:off x="5827155" y="2531652"/>
                <a:ext cx="184557" cy="184558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1D9E26A6-0B7E-4DDE-BDBB-E8E2C399E0B8}"/>
                </a:ext>
              </a:extLst>
            </p:cNvPr>
            <p:cNvSpPr/>
            <p:nvPr/>
          </p:nvSpPr>
          <p:spPr>
            <a:xfrm rot="6537790">
              <a:off x="6423236" y="1813894"/>
              <a:ext cx="184557" cy="184558"/>
            </a:xfrm>
            <a:prstGeom prst="ellipse">
              <a:avLst/>
            </a:prstGeom>
            <a:solidFill>
              <a:schemeClr val="tx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4" name="Group 223">
            <a:extLst>
              <a:ext uri="{FF2B5EF4-FFF2-40B4-BE49-F238E27FC236}">
                <a16:creationId xmlns:a16="http://schemas.microsoft.com/office/drawing/2014/main" id="{3375A228-32E5-49CF-B7FB-46034EA5D930}"/>
              </a:ext>
            </a:extLst>
          </p:cNvPr>
          <p:cNvGrpSpPr/>
          <p:nvPr/>
        </p:nvGrpSpPr>
        <p:grpSpPr>
          <a:xfrm>
            <a:off x="5148162" y="3706410"/>
            <a:ext cx="1819355" cy="1113933"/>
            <a:chOff x="5131561" y="4465765"/>
            <a:chExt cx="1819355" cy="1113933"/>
          </a:xfrm>
        </p:grpSpPr>
        <p:grpSp>
          <p:nvGrpSpPr>
            <p:cNvPr id="182" name="Group 181">
              <a:extLst>
                <a:ext uri="{FF2B5EF4-FFF2-40B4-BE49-F238E27FC236}">
                  <a16:creationId xmlns:a16="http://schemas.microsoft.com/office/drawing/2014/main" id="{D6E15B72-8151-4F64-ACE1-B2E88F22BCC4}"/>
                </a:ext>
              </a:extLst>
            </p:cNvPr>
            <p:cNvGrpSpPr/>
            <p:nvPr/>
          </p:nvGrpSpPr>
          <p:grpSpPr>
            <a:xfrm>
              <a:off x="5131561" y="4465765"/>
              <a:ext cx="1819355" cy="1113933"/>
              <a:chOff x="5052544" y="2153232"/>
              <a:chExt cx="1819355" cy="1113933"/>
            </a:xfrm>
          </p:grpSpPr>
          <p:sp>
            <p:nvSpPr>
              <p:cNvPr id="183" name="Oval 182">
                <a:extLst>
                  <a:ext uri="{FF2B5EF4-FFF2-40B4-BE49-F238E27FC236}">
                    <a16:creationId xmlns:a16="http://schemas.microsoft.com/office/drawing/2014/main" id="{D9551E83-E8D1-45B2-80A5-335C339A60E7}"/>
                  </a:ext>
                </a:extLst>
              </p:cNvPr>
              <p:cNvSpPr/>
              <p:nvPr/>
            </p:nvSpPr>
            <p:spPr>
              <a:xfrm rot="6537790">
                <a:off x="6601766" y="2153232"/>
                <a:ext cx="184557" cy="184558"/>
              </a:xfrm>
              <a:prstGeom prst="ellipse">
                <a:avLst/>
              </a:prstGeom>
              <a:solidFill>
                <a:schemeClr val="tx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4" name="Oval 183">
                <a:extLst>
                  <a:ext uri="{FF2B5EF4-FFF2-40B4-BE49-F238E27FC236}">
                    <a16:creationId xmlns:a16="http://schemas.microsoft.com/office/drawing/2014/main" id="{A0824D03-FDDE-4F4A-82A3-26152B7A3D4C}"/>
                  </a:ext>
                </a:extLst>
              </p:cNvPr>
              <p:cNvSpPr/>
              <p:nvPr/>
            </p:nvSpPr>
            <p:spPr>
              <a:xfrm rot="6537790">
                <a:off x="6071538" y="2906078"/>
                <a:ext cx="184557" cy="184558"/>
              </a:xfrm>
              <a:prstGeom prst="ellipse">
                <a:avLst/>
              </a:prstGeom>
              <a:solidFill>
                <a:srgbClr val="ED7D3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5" name="Oval 184">
                <a:extLst>
                  <a:ext uri="{FF2B5EF4-FFF2-40B4-BE49-F238E27FC236}">
                    <a16:creationId xmlns:a16="http://schemas.microsoft.com/office/drawing/2014/main" id="{54D503EB-F8DB-4154-9178-B991959CE668}"/>
                  </a:ext>
                </a:extLst>
              </p:cNvPr>
              <p:cNvSpPr/>
              <p:nvPr/>
            </p:nvSpPr>
            <p:spPr>
              <a:xfrm rot="6537790">
                <a:off x="6214461" y="2342442"/>
                <a:ext cx="184557" cy="184558"/>
              </a:xfrm>
              <a:prstGeom prst="ellipse">
                <a:avLst/>
              </a:prstGeom>
              <a:solidFill>
                <a:schemeClr val="tx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6" name="Oval 185">
                <a:extLst>
                  <a:ext uri="{FF2B5EF4-FFF2-40B4-BE49-F238E27FC236}">
                    <a16:creationId xmlns:a16="http://schemas.microsoft.com/office/drawing/2014/main" id="{45B92E20-36E0-49B2-AD17-5F1E7C575A3A}"/>
                  </a:ext>
                </a:extLst>
              </p:cNvPr>
              <p:cNvSpPr/>
              <p:nvPr/>
            </p:nvSpPr>
            <p:spPr>
              <a:xfrm rot="6537790">
                <a:off x="6020808" y="2437047"/>
                <a:ext cx="184557" cy="184558"/>
              </a:xfrm>
              <a:prstGeom prst="ellipse">
                <a:avLst/>
              </a:prstGeom>
              <a:solidFill>
                <a:schemeClr val="tx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7" name="Oval 186">
                <a:extLst>
                  <a:ext uri="{FF2B5EF4-FFF2-40B4-BE49-F238E27FC236}">
                    <a16:creationId xmlns:a16="http://schemas.microsoft.com/office/drawing/2014/main" id="{696A710F-2E94-46CA-A386-2C70D41AF62A}"/>
                  </a:ext>
                </a:extLst>
              </p:cNvPr>
              <p:cNvSpPr/>
              <p:nvPr/>
            </p:nvSpPr>
            <p:spPr>
              <a:xfrm rot="6537790">
                <a:off x="5633502" y="2626257"/>
                <a:ext cx="184557" cy="184558"/>
              </a:xfrm>
              <a:prstGeom prst="ellipse">
                <a:avLst/>
              </a:prstGeom>
              <a:solidFill>
                <a:schemeClr val="tx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8" name="Oval 187">
                <a:extLst>
                  <a:ext uri="{FF2B5EF4-FFF2-40B4-BE49-F238E27FC236}">
                    <a16:creationId xmlns:a16="http://schemas.microsoft.com/office/drawing/2014/main" id="{6E5CBA7D-E8CF-44DE-BF10-BBBC3DD45F66}"/>
                  </a:ext>
                </a:extLst>
              </p:cNvPr>
              <p:cNvSpPr/>
              <p:nvPr/>
            </p:nvSpPr>
            <p:spPr>
              <a:xfrm rot="6537790">
                <a:off x="5439849" y="2720862"/>
                <a:ext cx="184557" cy="184558"/>
              </a:xfrm>
              <a:prstGeom prst="ellipse">
                <a:avLst/>
              </a:prstGeom>
              <a:solidFill>
                <a:schemeClr val="tx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9" name="Oval 188">
                <a:extLst>
                  <a:ext uri="{FF2B5EF4-FFF2-40B4-BE49-F238E27FC236}">
                    <a16:creationId xmlns:a16="http://schemas.microsoft.com/office/drawing/2014/main" id="{89B12A16-B194-4267-8ED1-78079AA4F4C8}"/>
                  </a:ext>
                </a:extLst>
              </p:cNvPr>
              <p:cNvSpPr/>
              <p:nvPr/>
            </p:nvSpPr>
            <p:spPr>
              <a:xfrm rot="6537790">
                <a:off x="5246196" y="2815467"/>
                <a:ext cx="184557" cy="184558"/>
              </a:xfrm>
              <a:prstGeom prst="ellipse">
                <a:avLst/>
              </a:prstGeom>
              <a:solidFill>
                <a:schemeClr val="tx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0" name="Oval 189">
                <a:extLst>
                  <a:ext uri="{FF2B5EF4-FFF2-40B4-BE49-F238E27FC236}">
                    <a16:creationId xmlns:a16="http://schemas.microsoft.com/office/drawing/2014/main" id="{90664243-6234-41E4-A9E9-187ACA6200A5}"/>
                  </a:ext>
                </a:extLst>
              </p:cNvPr>
              <p:cNvSpPr/>
              <p:nvPr/>
            </p:nvSpPr>
            <p:spPr>
              <a:xfrm rot="6537790">
                <a:off x="5052544" y="2910072"/>
                <a:ext cx="184557" cy="184558"/>
              </a:xfrm>
              <a:prstGeom prst="ellipse">
                <a:avLst/>
              </a:prstGeom>
              <a:solidFill>
                <a:schemeClr val="tx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91" name="Straight Connector 190">
                <a:extLst>
                  <a:ext uri="{FF2B5EF4-FFF2-40B4-BE49-F238E27FC236}">
                    <a16:creationId xmlns:a16="http://schemas.microsoft.com/office/drawing/2014/main" id="{F9DFEC81-DFD3-4B34-9119-40EAD29DB06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160620" y="2362769"/>
                <a:ext cx="1711279" cy="904396"/>
              </a:xfrm>
              <a:prstGeom prst="line">
                <a:avLst/>
              </a:prstGeom>
              <a:ln w="63500" cap="rnd">
                <a:solidFill>
                  <a:srgbClr val="ED7D31">
                    <a:alpha val="75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2" name="Oval 191">
                <a:extLst>
                  <a:ext uri="{FF2B5EF4-FFF2-40B4-BE49-F238E27FC236}">
                    <a16:creationId xmlns:a16="http://schemas.microsoft.com/office/drawing/2014/main" id="{01EC1C72-56A7-4210-B571-8F2D96B4A75F}"/>
                  </a:ext>
                </a:extLst>
              </p:cNvPr>
              <p:cNvSpPr/>
              <p:nvPr/>
            </p:nvSpPr>
            <p:spPr>
              <a:xfrm rot="6537790">
                <a:off x="5827155" y="2531652"/>
                <a:ext cx="184557" cy="184558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80A5A701-6E4F-4DFB-8DF0-D3A007848911}"/>
                </a:ext>
              </a:extLst>
            </p:cNvPr>
            <p:cNvSpPr/>
            <p:nvPr/>
          </p:nvSpPr>
          <p:spPr>
            <a:xfrm rot="6537790">
              <a:off x="6486706" y="4563705"/>
              <a:ext cx="184557" cy="184558"/>
            </a:xfrm>
            <a:prstGeom prst="ellipse">
              <a:avLst/>
            </a:prstGeom>
            <a:solidFill>
              <a:schemeClr val="tx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8" name="Group 227">
            <a:extLst>
              <a:ext uri="{FF2B5EF4-FFF2-40B4-BE49-F238E27FC236}">
                <a16:creationId xmlns:a16="http://schemas.microsoft.com/office/drawing/2014/main" id="{F4D99436-FC2B-4A26-B7FF-E760DC249DAB}"/>
              </a:ext>
            </a:extLst>
          </p:cNvPr>
          <p:cNvGrpSpPr/>
          <p:nvPr/>
        </p:nvGrpSpPr>
        <p:grpSpPr>
          <a:xfrm>
            <a:off x="1389109" y="3530408"/>
            <a:ext cx="1733780" cy="1465936"/>
            <a:chOff x="5052544" y="1963132"/>
            <a:chExt cx="1733780" cy="1465936"/>
          </a:xfrm>
        </p:grpSpPr>
        <p:sp>
          <p:nvSpPr>
            <p:cNvPr id="229" name="Oval 228">
              <a:extLst>
                <a:ext uri="{FF2B5EF4-FFF2-40B4-BE49-F238E27FC236}">
                  <a16:creationId xmlns:a16="http://schemas.microsoft.com/office/drawing/2014/main" id="{36D37499-399B-4549-9506-23B211CC605F}"/>
                </a:ext>
              </a:extLst>
            </p:cNvPr>
            <p:cNvSpPr/>
            <p:nvPr/>
          </p:nvSpPr>
          <p:spPr>
            <a:xfrm rot="6537790">
              <a:off x="6601766" y="2153232"/>
              <a:ext cx="184557" cy="184558"/>
            </a:xfrm>
            <a:prstGeom prst="ellipse">
              <a:avLst/>
            </a:prstGeom>
            <a:solidFill>
              <a:schemeClr val="tx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" name="Oval 229">
              <a:extLst>
                <a:ext uri="{FF2B5EF4-FFF2-40B4-BE49-F238E27FC236}">
                  <a16:creationId xmlns:a16="http://schemas.microsoft.com/office/drawing/2014/main" id="{DEA80340-2A56-4ED3-B9A6-2A23484788C6}"/>
                </a:ext>
              </a:extLst>
            </p:cNvPr>
            <p:cNvSpPr/>
            <p:nvPr/>
          </p:nvSpPr>
          <p:spPr>
            <a:xfrm rot="6537790">
              <a:off x="5398987" y="3244511"/>
              <a:ext cx="184557" cy="184558"/>
            </a:xfrm>
            <a:prstGeom prst="ellipse">
              <a:avLst/>
            </a:prstGeom>
            <a:solidFill>
              <a:srgbClr val="ED7D3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Oval 230">
              <a:extLst>
                <a:ext uri="{FF2B5EF4-FFF2-40B4-BE49-F238E27FC236}">
                  <a16:creationId xmlns:a16="http://schemas.microsoft.com/office/drawing/2014/main" id="{DE2EB9FA-9CED-4748-BA29-4ED8E121AF89}"/>
                </a:ext>
              </a:extLst>
            </p:cNvPr>
            <p:cNvSpPr/>
            <p:nvPr/>
          </p:nvSpPr>
          <p:spPr>
            <a:xfrm rot="6537790">
              <a:off x="6214461" y="2342442"/>
              <a:ext cx="184557" cy="184558"/>
            </a:xfrm>
            <a:prstGeom prst="ellipse">
              <a:avLst/>
            </a:prstGeom>
            <a:solidFill>
              <a:schemeClr val="tx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2" name="Oval 231">
              <a:extLst>
                <a:ext uri="{FF2B5EF4-FFF2-40B4-BE49-F238E27FC236}">
                  <a16:creationId xmlns:a16="http://schemas.microsoft.com/office/drawing/2014/main" id="{D7771772-3DEC-4B6C-81B5-86B7C75DF32F}"/>
                </a:ext>
              </a:extLst>
            </p:cNvPr>
            <p:cNvSpPr/>
            <p:nvPr/>
          </p:nvSpPr>
          <p:spPr>
            <a:xfrm rot="6537790">
              <a:off x="6020808" y="2437047"/>
              <a:ext cx="184557" cy="184558"/>
            </a:xfrm>
            <a:prstGeom prst="ellipse">
              <a:avLst/>
            </a:prstGeom>
            <a:solidFill>
              <a:schemeClr val="tx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Oval 232">
              <a:extLst>
                <a:ext uri="{FF2B5EF4-FFF2-40B4-BE49-F238E27FC236}">
                  <a16:creationId xmlns:a16="http://schemas.microsoft.com/office/drawing/2014/main" id="{AE2FE445-3466-4E6D-B24E-D2D3ABDAC8C2}"/>
                </a:ext>
              </a:extLst>
            </p:cNvPr>
            <p:cNvSpPr/>
            <p:nvPr/>
          </p:nvSpPr>
          <p:spPr>
            <a:xfrm rot="6537790">
              <a:off x="5633502" y="2626257"/>
              <a:ext cx="184557" cy="184558"/>
            </a:xfrm>
            <a:prstGeom prst="ellipse">
              <a:avLst/>
            </a:prstGeom>
            <a:solidFill>
              <a:schemeClr val="tx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Oval 233">
              <a:extLst>
                <a:ext uri="{FF2B5EF4-FFF2-40B4-BE49-F238E27FC236}">
                  <a16:creationId xmlns:a16="http://schemas.microsoft.com/office/drawing/2014/main" id="{104D9759-36E5-4B1C-ACD7-F3A194B83D65}"/>
                </a:ext>
              </a:extLst>
            </p:cNvPr>
            <p:cNvSpPr/>
            <p:nvPr/>
          </p:nvSpPr>
          <p:spPr>
            <a:xfrm rot="6537790">
              <a:off x="5439849" y="2720862"/>
              <a:ext cx="184557" cy="184558"/>
            </a:xfrm>
            <a:prstGeom prst="ellipse">
              <a:avLst/>
            </a:prstGeom>
            <a:solidFill>
              <a:schemeClr val="tx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5" name="Oval 234">
              <a:extLst>
                <a:ext uri="{FF2B5EF4-FFF2-40B4-BE49-F238E27FC236}">
                  <a16:creationId xmlns:a16="http://schemas.microsoft.com/office/drawing/2014/main" id="{97176BF7-9FD2-4EF9-B313-17798AD4DF9E}"/>
                </a:ext>
              </a:extLst>
            </p:cNvPr>
            <p:cNvSpPr/>
            <p:nvPr/>
          </p:nvSpPr>
          <p:spPr>
            <a:xfrm rot="6537790">
              <a:off x="6399728" y="2238276"/>
              <a:ext cx="184557" cy="184558"/>
            </a:xfrm>
            <a:prstGeom prst="ellipse">
              <a:avLst/>
            </a:prstGeom>
            <a:solidFill>
              <a:schemeClr val="tx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6" name="Oval 235">
              <a:extLst>
                <a:ext uri="{FF2B5EF4-FFF2-40B4-BE49-F238E27FC236}">
                  <a16:creationId xmlns:a16="http://schemas.microsoft.com/office/drawing/2014/main" id="{B9C1FEEB-AAC1-436E-990A-51F02CBC5399}"/>
                </a:ext>
              </a:extLst>
            </p:cNvPr>
            <p:cNvSpPr/>
            <p:nvPr/>
          </p:nvSpPr>
          <p:spPr>
            <a:xfrm rot="6537790">
              <a:off x="5052544" y="2910072"/>
              <a:ext cx="184557" cy="184558"/>
            </a:xfrm>
            <a:prstGeom prst="ellipse">
              <a:avLst/>
            </a:prstGeom>
            <a:solidFill>
              <a:schemeClr val="tx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389BA98E-B4FC-4A8A-9319-68F473DC5EE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73345" y="1963132"/>
              <a:ext cx="1520699" cy="1301043"/>
            </a:xfrm>
            <a:prstGeom prst="line">
              <a:avLst/>
            </a:prstGeom>
            <a:ln w="63500" cap="rnd">
              <a:solidFill>
                <a:srgbClr val="ED7D31">
                  <a:alpha val="75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8" name="Oval 237">
              <a:extLst>
                <a:ext uri="{FF2B5EF4-FFF2-40B4-BE49-F238E27FC236}">
                  <a16:creationId xmlns:a16="http://schemas.microsoft.com/office/drawing/2014/main" id="{14CD56F4-1EEB-43EC-880F-042EE27A5033}"/>
                </a:ext>
              </a:extLst>
            </p:cNvPr>
            <p:cNvSpPr/>
            <p:nvPr/>
          </p:nvSpPr>
          <p:spPr>
            <a:xfrm rot="6537790">
              <a:off x="5827155" y="2531652"/>
              <a:ext cx="184557" cy="184558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2" name="TextBox 241">
            <a:extLst>
              <a:ext uri="{FF2B5EF4-FFF2-40B4-BE49-F238E27FC236}">
                <a16:creationId xmlns:a16="http://schemas.microsoft.com/office/drawing/2014/main" id="{1283A426-E226-4B4F-A4A0-C5D7C4366352}"/>
              </a:ext>
            </a:extLst>
          </p:cNvPr>
          <p:cNvSpPr txBox="1"/>
          <p:nvPr/>
        </p:nvSpPr>
        <p:spPr>
          <a:xfrm>
            <a:off x="327564" y="539935"/>
            <a:ext cx="38255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cap="all" dirty="0">
                <a:solidFill>
                  <a:schemeClr val="tx2"/>
                </a:solidFill>
                <a:latin typeface="Euphemia" panose="020B0503040102020104" pitchFamily="34" charset="0"/>
              </a:rPr>
              <a:t>Slopes too large</a:t>
            </a:r>
          </a:p>
          <a:p>
            <a:pPr algn="ctr"/>
            <a:r>
              <a:rPr lang="en-US" cap="all" dirty="0">
                <a:solidFill>
                  <a:schemeClr val="tx2"/>
                </a:solidFill>
                <a:latin typeface="Euphemia" panose="020B0503040102020104" pitchFamily="34" charset="0"/>
              </a:rPr>
              <a:t>SE larger</a:t>
            </a: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F99D9648-CD72-41A9-BCA4-26F8A9EA433F}"/>
              </a:ext>
            </a:extLst>
          </p:cNvPr>
          <p:cNvSpPr txBox="1"/>
          <p:nvPr/>
        </p:nvSpPr>
        <p:spPr>
          <a:xfrm>
            <a:off x="3962316" y="539935"/>
            <a:ext cx="38255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cap="all" dirty="0">
                <a:solidFill>
                  <a:schemeClr val="tx2"/>
                </a:solidFill>
                <a:latin typeface="Euphemia" panose="020B0503040102020104" pitchFamily="34" charset="0"/>
              </a:rPr>
              <a:t>Slopes ok</a:t>
            </a:r>
          </a:p>
          <a:p>
            <a:pPr algn="ctr"/>
            <a:r>
              <a:rPr lang="en-US" cap="all" dirty="0">
                <a:solidFill>
                  <a:schemeClr val="tx2"/>
                </a:solidFill>
                <a:latin typeface="Euphemia" panose="020B0503040102020104" pitchFamily="34" charset="0"/>
              </a:rPr>
              <a:t>SE larger</a:t>
            </a: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CE72E936-B816-4E5A-8A78-A575C1978140}"/>
              </a:ext>
            </a:extLst>
          </p:cNvPr>
          <p:cNvSpPr txBox="1"/>
          <p:nvPr/>
        </p:nvSpPr>
        <p:spPr>
          <a:xfrm>
            <a:off x="7851452" y="539935"/>
            <a:ext cx="38255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cap="all" dirty="0">
                <a:solidFill>
                  <a:schemeClr val="tx2"/>
                </a:solidFill>
                <a:latin typeface="Euphemia" panose="020B0503040102020104" pitchFamily="34" charset="0"/>
              </a:rPr>
              <a:t>Slopes too small</a:t>
            </a:r>
          </a:p>
          <a:p>
            <a:pPr algn="ctr"/>
            <a:r>
              <a:rPr lang="en-US" cap="all" dirty="0">
                <a:solidFill>
                  <a:schemeClr val="tx2"/>
                </a:solidFill>
                <a:latin typeface="Euphemia" panose="020B0503040102020104" pitchFamily="34" charset="0"/>
              </a:rPr>
              <a:t>SE larger</a:t>
            </a:r>
          </a:p>
        </p:txBody>
      </p:sp>
      <p:sp>
        <p:nvSpPr>
          <p:cNvPr id="245" name="TextBox 244">
            <a:extLst>
              <a:ext uri="{FF2B5EF4-FFF2-40B4-BE49-F238E27FC236}">
                <a16:creationId xmlns:a16="http://schemas.microsoft.com/office/drawing/2014/main" id="{0D2C0078-7F5B-47E1-BF85-D29ECBC4726E}"/>
              </a:ext>
            </a:extLst>
          </p:cNvPr>
          <p:cNvSpPr txBox="1"/>
          <p:nvPr/>
        </p:nvSpPr>
        <p:spPr>
          <a:xfrm>
            <a:off x="4174405" y="5473452"/>
            <a:ext cx="237840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Middle of X:</a:t>
            </a:r>
          </a:p>
          <a:p>
            <a:pPr algn="ctr"/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Don’t bias slope</a:t>
            </a:r>
          </a:p>
          <a:p>
            <a:pPr algn="ctr"/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Increased risk of false negative</a:t>
            </a:r>
          </a:p>
        </p:txBody>
      </p:sp>
      <p:sp>
        <p:nvSpPr>
          <p:cNvPr id="246" name="TextBox 245">
            <a:extLst>
              <a:ext uri="{FF2B5EF4-FFF2-40B4-BE49-F238E27FC236}">
                <a16:creationId xmlns:a16="http://schemas.microsoft.com/office/drawing/2014/main" id="{B83692FC-BC25-4991-8D8B-3E9E9E78CF31}"/>
              </a:ext>
            </a:extLst>
          </p:cNvPr>
          <p:cNvSpPr txBox="1"/>
          <p:nvPr/>
        </p:nvSpPr>
        <p:spPr>
          <a:xfrm>
            <a:off x="250091" y="5530538"/>
            <a:ext cx="177965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Extreme of X:</a:t>
            </a:r>
          </a:p>
          <a:p>
            <a:pPr algn="ctr"/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Risk of bias in slope </a:t>
            </a: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↑</a:t>
            </a:r>
            <a:endParaRPr lang="en-US" sz="1400" b="1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</a:endParaRPr>
          </a:p>
          <a:p>
            <a:pPr algn="ctr"/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Risk of false positive</a:t>
            </a:r>
          </a:p>
        </p:txBody>
      </p:sp>
      <p:grpSp>
        <p:nvGrpSpPr>
          <p:cNvPr id="257" name="Group 256">
            <a:extLst>
              <a:ext uri="{FF2B5EF4-FFF2-40B4-BE49-F238E27FC236}">
                <a16:creationId xmlns:a16="http://schemas.microsoft.com/office/drawing/2014/main" id="{41A676C5-E30C-4465-9526-B67F42503466}"/>
              </a:ext>
            </a:extLst>
          </p:cNvPr>
          <p:cNvGrpSpPr/>
          <p:nvPr/>
        </p:nvGrpSpPr>
        <p:grpSpPr>
          <a:xfrm>
            <a:off x="2164597" y="5518884"/>
            <a:ext cx="1311775" cy="719447"/>
            <a:chOff x="2706521" y="5954273"/>
            <a:chExt cx="1311775" cy="719447"/>
          </a:xfrm>
        </p:grpSpPr>
        <p:cxnSp>
          <p:nvCxnSpPr>
            <p:cNvPr id="248" name="Straight Connector 247">
              <a:extLst>
                <a:ext uri="{FF2B5EF4-FFF2-40B4-BE49-F238E27FC236}">
                  <a16:creationId xmlns:a16="http://schemas.microsoft.com/office/drawing/2014/main" id="{96D49F37-4103-4184-B424-8A7865BE1069}"/>
                </a:ext>
              </a:extLst>
            </p:cNvPr>
            <p:cNvCxnSpPr/>
            <p:nvPr/>
          </p:nvCxnSpPr>
          <p:spPr>
            <a:xfrm>
              <a:off x="2760563" y="5954273"/>
              <a:ext cx="0" cy="719447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9" name="Oval 248">
              <a:extLst>
                <a:ext uri="{FF2B5EF4-FFF2-40B4-BE49-F238E27FC236}">
                  <a16:creationId xmlns:a16="http://schemas.microsoft.com/office/drawing/2014/main" id="{1BCBD0C5-DF13-4A83-9A5B-F626E46FD150}"/>
                </a:ext>
              </a:extLst>
            </p:cNvPr>
            <p:cNvSpPr/>
            <p:nvPr/>
          </p:nvSpPr>
          <p:spPr>
            <a:xfrm>
              <a:off x="2923930" y="6102219"/>
              <a:ext cx="137160" cy="13716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1" name="Straight Connector 250">
              <a:extLst>
                <a:ext uri="{FF2B5EF4-FFF2-40B4-BE49-F238E27FC236}">
                  <a16:creationId xmlns:a16="http://schemas.microsoft.com/office/drawing/2014/main" id="{F9A20A04-3BFC-40F4-9355-10B8D4EEC19A}"/>
                </a:ext>
              </a:extLst>
            </p:cNvPr>
            <p:cNvCxnSpPr>
              <a:cxnSpLocks/>
            </p:cNvCxnSpPr>
            <p:nvPr/>
          </p:nvCxnSpPr>
          <p:spPr>
            <a:xfrm>
              <a:off x="2706521" y="6176867"/>
              <a:ext cx="577849" cy="0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3" name="Oval 252">
              <a:extLst>
                <a:ext uri="{FF2B5EF4-FFF2-40B4-BE49-F238E27FC236}">
                  <a16:creationId xmlns:a16="http://schemas.microsoft.com/office/drawing/2014/main" id="{F235C2F5-65F9-44AD-8F2B-3E121E603CF6}"/>
                </a:ext>
              </a:extLst>
            </p:cNvPr>
            <p:cNvSpPr/>
            <p:nvPr/>
          </p:nvSpPr>
          <p:spPr>
            <a:xfrm>
              <a:off x="3440222" y="6429727"/>
              <a:ext cx="137160" cy="13716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id="{94EED679-FCBD-43E0-8C3F-006482D3947A}"/>
                </a:ext>
              </a:extLst>
            </p:cNvPr>
            <p:cNvCxnSpPr>
              <a:cxnSpLocks/>
            </p:cNvCxnSpPr>
            <p:nvPr/>
          </p:nvCxnSpPr>
          <p:spPr>
            <a:xfrm>
              <a:off x="3001810" y="6504375"/>
              <a:ext cx="1016486" cy="0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8" name="Group 257">
            <a:extLst>
              <a:ext uri="{FF2B5EF4-FFF2-40B4-BE49-F238E27FC236}">
                <a16:creationId xmlns:a16="http://schemas.microsoft.com/office/drawing/2014/main" id="{94FF750E-B388-4159-ACA1-19B2F794FB48}"/>
              </a:ext>
            </a:extLst>
          </p:cNvPr>
          <p:cNvGrpSpPr/>
          <p:nvPr/>
        </p:nvGrpSpPr>
        <p:grpSpPr>
          <a:xfrm>
            <a:off x="6694927" y="5444266"/>
            <a:ext cx="1016486" cy="719447"/>
            <a:chOff x="2665901" y="5954273"/>
            <a:chExt cx="1016486" cy="719447"/>
          </a:xfrm>
        </p:grpSpPr>
        <p:cxnSp>
          <p:nvCxnSpPr>
            <p:cNvPr id="263" name="Straight Connector 262">
              <a:extLst>
                <a:ext uri="{FF2B5EF4-FFF2-40B4-BE49-F238E27FC236}">
                  <a16:creationId xmlns:a16="http://schemas.microsoft.com/office/drawing/2014/main" id="{DDC7DCB6-573D-4502-8024-77FF32737523}"/>
                </a:ext>
              </a:extLst>
            </p:cNvPr>
            <p:cNvCxnSpPr>
              <a:cxnSpLocks/>
            </p:cNvCxnSpPr>
            <p:nvPr/>
          </p:nvCxnSpPr>
          <p:spPr>
            <a:xfrm>
              <a:off x="2665901" y="6504375"/>
              <a:ext cx="1016486" cy="0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>
              <a:extLst>
                <a:ext uri="{FF2B5EF4-FFF2-40B4-BE49-F238E27FC236}">
                  <a16:creationId xmlns:a16="http://schemas.microsoft.com/office/drawing/2014/main" id="{D47C945E-8BDD-417C-9961-FBC711AFBA54}"/>
                </a:ext>
              </a:extLst>
            </p:cNvPr>
            <p:cNvCxnSpPr>
              <a:cxnSpLocks/>
            </p:cNvCxnSpPr>
            <p:nvPr/>
          </p:nvCxnSpPr>
          <p:spPr>
            <a:xfrm>
              <a:off x="2893133" y="6176867"/>
              <a:ext cx="577849" cy="0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>
              <a:extLst>
                <a:ext uri="{FF2B5EF4-FFF2-40B4-BE49-F238E27FC236}">
                  <a16:creationId xmlns:a16="http://schemas.microsoft.com/office/drawing/2014/main" id="{DFAD4568-2103-4F62-A5CF-0714CE78A9F1}"/>
                </a:ext>
              </a:extLst>
            </p:cNvPr>
            <p:cNvCxnSpPr/>
            <p:nvPr/>
          </p:nvCxnSpPr>
          <p:spPr>
            <a:xfrm>
              <a:off x="2760563" y="5954273"/>
              <a:ext cx="0" cy="719447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0" name="Oval 259">
              <a:extLst>
                <a:ext uri="{FF2B5EF4-FFF2-40B4-BE49-F238E27FC236}">
                  <a16:creationId xmlns:a16="http://schemas.microsoft.com/office/drawing/2014/main" id="{3DC5D16F-5014-42E1-A069-F82EBBF9CBC4}"/>
                </a:ext>
              </a:extLst>
            </p:cNvPr>
            <p:cNvSpPr/>
            <p:nvPr/>
          </p:nvSpPr>
          <p:spPr>
            <a:xfrm>
              <a:off x="3091880" y="6102219"/>
              <a:ext cx="137160" cy="13716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2" name="Oval 261">
              <a:extLst>
                <a:ext uri="{FF2B5EF4-FFF2-40B4-BE49-F238E27FC236}">
                  <a16:creationId xmlns:a16="http://schemas.microsoft.com/office/drawing/2014/main" id="{2F14F615-D4B6-4F17-8045-C8F6132CF8C2}"/>
                </a:ext>
              </a:extLst>
            </p:cNvPr>
            <p:cNvSpPr/>
            <p:nvPr/>
          </p:nvSpPr>
          <p:spPr>
            <a:xfrm>
              <a:off x="3104313" y="6429727"/>
              <a:ext cx="137160" cy="13716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4" name="TextBox 263">
            <a:extLst>
              <a:ext uri="{FF2B5EF4-FFF2-40B4-BE49-F238E27FC236}">
                <a16:creationId xmlns:a16="http://schemas.microsoft.com/office/drawing/2014/main" id="{CFBDD8D8-E7B5-43BE-A03D-652731B21DC0}"/>
              </a:ext>
            </a:extLst>
          </p:cNvPr>
          <p:cNvSpPr txBox="1"/>
          <p:nvPr/>
        </p:nvSpPr>
        <p:spPr>
          <a:xfrm>
            <a:off x="8217043" y="5502638"/>
            <a:ext cx="237840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Extreme of X:</a:t>
            </a:r>
          </a:p>
          <a:p>
            <a:pPr algn="ctr"/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Risk of bias in slope </a:t>
            </a: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↓</a:t>
            </a:r>
          </a:p>
          <a:p>
            <a:pPr algn="ctr"/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Increased risk of false negative</a:t>
            </a:r>
          </a:p>
        </p:txBody>
      </p:sp>
      <p:cxnSp>
        <p:nvCxnSpPr>
          <p:cNvPr id="267" name="Straight Connector 266">
            <a:extLst>
              <a:ext uri="{FF2B5EF4-FFF2-40B4-BE49-F238E27FC236}">
                <a16:creationId xmlns:a16="http://schemas.microsoft.com/office/drawing/2014/main" id="{C6AE6766-121C-47DF-BC80-237D142BC545}"/>
              </a:ext>
            </a:extLst>
          </p:cNvPr>
          <p:cNvCxnSpPr>
            <a:cxnSpLocks/>
          </p:cNvCxnSpPr>
          <p:nvPr/>
        </p:nvCxnSpPr>
        <p:spPr>
          <a:xfrm>
            <a:off x="10880821" y="5696046"/>
            <a:ext cx="577849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Straight Connector 267">
            <a:extLst>
              <a:ext uri="{FF2B5EF4-FFF2-40B4-BE49-F238E27FC236}">
                <a16:creationId xmlns:a16="http://schemas.microsoft.com/office/drawing/2014/main" id="{E3DC4137-89F6-49EF-820F-E26BED7741B9}"/>
              </a:ext>
            </a:extLst>
          </p:cNvPr>
          <p:cNvCxnSpPr/>
          <p:nvPr/>
        </p:nvCxnSpPr>
        <p:spPr>
          <a:xfrm>
            <a:off x="10748251" y="5473452"/>
            <a:ext cx="0" cy="719447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9" name="Oval 268">
            <a:extLst>
              <a:ext uri="{FF2B5EF4-FFF2-40B4-BE49-F238E27FC236}">
                <a16:creationId xmlns:a16="http://schemas.microsoft.com/office/drawing/2014/main" id="{38E1CF1C-D013-495B-8CB2-ABD33E01CB98}"/>
              </a:ext>
            </a:extLst>
          </p:cNvPr>
          <p:cNvSpPr/>
          <p:nvPr/>
        </p:nvSpPr>
        <p:spPr>
          <a:xfrm>
            <a:off x="11116892" y="5621398"/>
            <a:ext cx="137160" cy="13716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3" name="Straight Connector 272">
            <a:extLst>
              <a:ext uri="{FF2B5EF4-FFF2-40B4-BE49-F238E27FC236}">
                <a16:creationId xmlns:a16="http://schemas.microsoft.com/office/drawing/2014/main" id="{38AC9F79-7E6B-48D7-B469-332209916D6A}"/>
              </a:ext>
            </a:extLst>
          </p:cNvPr>
          <p:cNvCxnSpPr>
            <a:cxnSpLocks/>
          </p:cNvCxnSpPr>
          <p:nvPr/>
        </p:nvCxnSpPr>
        <p:spPr>
          <a:xfrm>
            <a:off x="10611191" y="5994338"/>
            <a:ext cx="775286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4" name="Oval 273">
            <a:extLst>
              <a:ext uri="{FF2B5EF4-FFF2-40B4-BE49-F238E27FC236}">
                <a16:creationId xmlns:a16="http://schemas.microsoft.com/office/drawing/2014/main" id="{94FDE4B2-A6E1-4388-8D6E-DB918D65D068}"/>
              </a:ext>
            </a:extLst>
          </p:cNvPr>
          <p:cNvSpPr/>
          <p:nvPr/>
        </p:nvSpPr>
        <p:spPr>
          <a:xfrm>
            <a:off x="10916448" y="5919720"/>
            <a:ext cx="137160" cy="13716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7691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3963" y="1641461"/>
            <a:ext cx="7315200" cy="36576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t="53056" r="50953"/>
          <a:stretch/>
        </p:blipFill>
        <p:spPr>
          <a:xfrm>
            <a:off x="526472" y="1970117"/>
            <a:ext cx="3139440" cy="3000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3829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046" y="374679"/>
            <a:ext cx="6448425" cy="63912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b="35798"/>
          <a:stretch/>
        </p:blipFill>
        <p:spPr>
          <a:xfrm>
            <a:off x="7556096" y="1645920"/>
            <a:ext cx="4540367" cy="2327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4503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3356" y="1423304"/>
            <a:ext cx="9144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8702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cap="all" dirty="0">
                <a:solidFill>
                  <a:srgbClr val="ED7D31"/>
                </a:solidFill>
                <a:latin typeface="Euphemia"/>
              </a:rPr>
              <a:t>Anscombe’s quartet</a:t>
            </a:r>
            <a:br>
              <a:rPr lang="en-US" sz="3600" cap="all" dirty="0">
                <a:latin typeface="Euphemia"/>
              </a:rPr>
            </a:br>
            <a:r>
              <a:rPr lang="en-US" sz="3600" cap="all" dirty="0">
                <a:solidFill>
                  <a:schemeClr val="tx1">
                    <a:lumMod val="50000"/>
                    <a:lumOff val="50000"/>
                  </a:schemeClr>
                </a:solidFill>
                <a:latin typeface="Euphemia"/>
              </a:rPr>
              <a:t>a lesson in model fit</a:t>
            </a:r>
            <a:endParaRPr lang="en-US" sz="36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2942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2508" y="1473662"/>
            <a:ext cx="7799492" cy="389974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383" y="1363547"/>
            <a:ext cx="4057650" cy="391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706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cap="all" dirty="0">
                <a:solidFill>
                  <a:srgbClr val="ED7D31"/>
                </a:solidFill>
                <a:latin typeface="Euphemia"/>
              </a:rPr>
              <a:t>Non-Linear Relationships</a:t>
            </a:r>
            <a:br>
              <a:rPr lang="en-US" sz="3600" cap="all" dirty="0">
                <a:latin typeface="Euphemia"/>
              </a:rPr>
            </a:br>
            <a:r>
              <a:rPr lang="en-US" sz="3600" cap="all" dirty="0">
                <a:solidFill>
                  <a:schemeClr val="tx1">
                    <a:lumMod val="50000"/>
                    <a:lumOff val="50000"/>
                  </a:schemeClr>
                </a:solidFill>
                <a:latin typeface="Euphemia"/>
              </a:rPr>
              <a:t>quadratic models</a:t>
            </a:r>
            <a:endParaRPr lang="en-US" sz="36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0416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6276" y="1261533"/>
            <a:ext cx="9144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0745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cap="all" dirty="0">
                <a:solidFill>
                  <a:schemeClr val="accent2"/>
                </a:solidFill>
                <a:latin typeface="Euphemia"/>
              </a:rPr>
              <a:t>Interacting dummy variables: </a:t>
            </a:r>
            <a:br>
              <a:rPr lang="en-US" sz="3600" cap="all" dirty="0">
                <a:latin typeface="Euphemia"/>
              </a:rPr>
            </a:br>
            <a:r>
              <a:rPr lang="en-US" sz="3600" cap="all" dirty="0">
                <a:solidFill>
                  <a:schemeClr val="tx1">
                    <a:lumMod val="50000"/>
                    <a:lumOff val="50000"/>
                  </a:schemeClr>
                </a:solidFill>
                <a:latin typeface="Euphemia"/>
              </a:rPr>
              <a:t>the difference-in-difference model</a:t>
            </a:r>
            <a:endParaRPr lang="en-US" sz="36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8087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0375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0"/>
            <a:ext cx="11430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6033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 rotWithShape="1">
          <a:blip r:embed="rId2"/>
          <a:srcRect l="14338" t="14423" r="12690" b="6410"/>
          <a:stretch/>
        </p:blipFill>
        <p:spPr bwMode="auto">
          <a:xfrm>
            <a:off x="721453" y="2059715"/>
            <a:ext cx="4337194" cy="235267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" name="Picture 2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751" y="1746101"/>
            <a:ext cx="4564711" cy="421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4816" y="877077"/>
            <a:ext cx="4815083" cy="37071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808196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751" y="1746101"/>
            <a:ext cx="4564711" cy="421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4816" y="877077"/>
            <a:ext cx="4815083" cy="370717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554" y="1642188"/>
            <a:ext cx="5528387" cy="4422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5616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cap="all" dirty="0">
                <a:solidFill>
                  <a:schemeClr val="accent2"/>
                </a:solidFill>
                <a:latin typeface="Euphemia"/>
              </a:rPr>
              <a:t>Interacting Slopes: </a:t>
            </a:r>
            <a:br>
              <a:rPr lang="en-US" sz="4000" cap="all" dirty="0">
                <a:latin typeface="Euphemia"/>
              </a:rPr>
            </a:br>
            <a:r>
              <a:rPr lang="en-US" sz="4000" cap="all" dirty="0">
                <a:solidFill>
                  <a:schemeClr val="tx1">
                    <a:lumMod val="50000"/>
                    <a:lumOff val="50000"/>
                  </a:schemeClr>
                </a:solidFill>
                <a:latin typeface="Euphemia"/>
              </a:rPr>
              <a:t>Varying program impact by Group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1137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119334" y="543639"/>
                <a:ext cx="1009058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h𝑒𝑖𝑔h𝑡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𝑑𝑢𝑚𝐴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𝑑𝑢𝑚𝐵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𝑓𝑒𝑟𝑡𝑖𝑙𝑖𝑧𝑒𝑟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𝑑𝑢𝑚𝐴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𝑓𝑒𝑟𝑡𝑖𝑙𝑖𝑧𝑒𝑟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𝑑𝑢𝑚𝐵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𝑓𝑒𝑟𝑡𝑖𝑙𝑖𝑧𝑒𝑟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9334" y="543639"/>
                <a:ext cx="10090583" cy="276999"/>
              </a:xfrm>
              <a:prstGeom prst="rect">
                <a:avLst/>
              </a:prstGeom>
              <a:blipFill>
                <a:blip r:embed="rId2"/>
                <a:stretch>
                  <a:fillRect l="-363" t="-2174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/>
          <p:cNvCxnSpPr/>
          <p:nvPr/>
        </p:nvCxnSpPr>
        <p:spPr>
          <a:xfrm flipV="1">
            <a:off x="2214694" y="1006679"/>
            <a:ext cx="109056" cy="11828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/>
          <p:nvPr/>
        </p:nvPicPr>
        <p:blipFill>
          <a:blip r:embed="rId3"/>
          <a:stretch>
            <a:fillRect/>
          </a:stretch>
        </p:blipFill>
        <p:spPr>
          <a:xfrm>
            <a:off x="5655564" y="2369697"/>
            <a:ext cx="5638800" cy="28194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280305" y="2265028"/>
            <a:ext cx="17061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Height of Type C at fertilizer=0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211171" y="2920767"/>
            <a:ext cx="170617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Height of Type A above height of Type C at fertilizer=0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H="1" flipV="1">
            <a:off x="3211172" y="951409"/>
            <a:ext cx="765210" cy="18983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15587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/>
          </p:nvPr>
        </p:nvGraphicFramePr>
        <p:xfrm>
          <a:off x="1822450" y="1681298"/>
          <a:ext cx="8460395" cy="4312174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1035139">
                  <a:extLst>
                    <a:ext uri="{9D8B030D-6E8A-4147-A177-3AD203B41FA5}">
                      <a16:colId xmlns:a16="http://schemas.microsoft.com/office/drawing/2014/main" val="3612807324"/>
                    </a:ext>
                  </a:extLst>
                </a:gridCol>
                <a:gridCol w="811873">
                  <a:extLst>
                    <a:ext uri="{9D8B030D-6E8A-4147-A177-3AD203B41FA5}">
                      <a16:colId xmlns:a16="http://schemas.microsoft.com/office/drawing/2014/main" val="2764197044"/>
                    </a:ext>
                  </a:extLst>
                </a:gridCol>
                <a:gridCol w="811873">
                  <a:extLst>
                    <a:ext uri="{9D8B030D-6E8A-4147-A177-3AD203B41FA5}">
                      <a16:colId xmlns:a16="http://schemas.microsoft.com/office/drawing/2014/main" val="1618289039"/>
                    </a:ext>
                  </a:extLst>
                </a:gridCol>
                <a:gridCol w="338281">
                  <a:extLst>
                    <a:ext uri="{9D8B030D-6E8A-4147-A177-3AD203B41FA5}">
                      <a16:colId xmlns:a16="http://schemas.microsoft.com/office/drawing/2014/main" val="931313649"/>
                    </a:ext>
                  </a:extLst>
                </a:gridCol>
                <a:gridCol w="811873">
                  <a:extLst>
                    <a:ext uri="{9D8B030D-6E8A-4147-A177-3AD203B41FA5}">
                      <a16:colId xmlns:a16="http://schemas.microsoft.com/office/drawing/2014/main" val="3080413701"/>
                    </a:ext>
                  </a:extLst>
                </a:gridCol>
                <a:gridCol w="811873">
                  <a:extLst>
                    <a:ext uri="{9D8B030D-6E8A-4147-A177-3AD203B41FA5}">
                      <a16:colId xmlns:a16="http://schemas.microsoft.com/office/drawing/2014/main" val="2266776642"/>
                    </a:ext>
                  </a:extLst>
                </a:gridCol>
                <a:gridCol w="304452">
                  <a:extLst>
                    <a:ext uri="{9D8B030D-6E8A-4147-A177-3AD203B41FA5}">
                      <a16:colId xmlns:a16="http://schemas.microsoft.com/office/drawing/2014/main" val="97144493"/>
                    </a:ext>
                  </a:extLst>
                </a:gridCol>
                <a:gridCol w="811873">
                  <a:extLst>
                    <a:ext uri="{9D8B030D-6E8A-4147-A177-3AD203B41FA5}">
                      <a16:colId xmlns:a16="http://schemas.microsoft.com/office/drawing/2014/main" val="2109314045"/>
                    </a:ext>
                  </a:extLst>
                </a:gridCol>
                <a:gridCol w="811873">
                  <a:extLst>
                    <a:ext uri="{9D8B030D-6E8A-4147-A177-3AD203B41FA5}">
                      <a16:colId xmlns:a16="http://schemas.microsoft.com/office/drawing/2014/main" val="1645751295"/>
                    </a:ext>
                  </a:extLst>
                </a:gridCol>
                <a:gridCol w="287539">
                  <a:extLst>
                    <a:ext uri="{9D8B030D-6E8A-4147-A177-3AD203B41FA5}">
                      <a16:colId xmlns:a16="http://schemas.microsoft.com/office/drawing/2014/main" val="3452656133"/>
                    </a:ext>
                  </a:extLst>
                </a:gridCol>
                <a:gridCol w="811873">
                  <a:extLst>
                    <a:ext uri="{9D8B030D-6E8A-4147-A177-3AD203B41FA5}">
                      <a16:colId xmlns:a16="http://schemas.microsoft.com/office/drawing/2014/main" val="1252407230"/>
                    </a:ext>
                  </a:extLst>
                </a:gridCol>
                <a:gridCol w="811873">
                  <a:extLst>
                    <a:ext uri="{9D8B030D-6E8A-4147-A177-3AD203B41FA5}">
                      <a16:colId xmlns:a16="http://schemas.microsoft.com/office/drawing/2014/main" val="1615510669"/>
                    </a:ext>
                  </a:extLst>
                </a:gridCol>
              </a:tblGrid>
              <a:tr h="210022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x1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y1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x2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y2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x3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y3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x4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y4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308920125"/>
                  </a:ext>
                </a:extLst>
              </a:tr>
              <a:tr h="21002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8.04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9.14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7.46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6.58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768604014"/>
                  </a:ext>
                </a:extLst>
              </a:tr>
              <a:tr h="21002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6.95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8.14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6.77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5.76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744755058"/>
                  </a:ext>
                </a:extLst>
              </a:tr>
              <a:tr h="21002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7.58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8.74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12.74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7.71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248443015"/>
                  </a:ext>
                </a:extLst>
              </a:tr>
              <a:tr h="21002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8.81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8.77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7.11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8.84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272444798"/>
                  </a:ext>
                </a:extLst>
              </a:tr>
              <a:tr h="21002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8.33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9.26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7.81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8.47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080675586"/>
                  </a:ext>
                </a:extLst>
              </a:tr>
              <a:tr h="21002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9.96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8.1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8.84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7.04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757133137"/>
                  </a:ext>
                </a:extLst>
              </a:tr>
              <a:tr h="21002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7.24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6.13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6.08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5.25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007650304"/>
                  </a:ext>
                </a:extLst>
              </a:tr>
              <a:tr h="21002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4.26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3.1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5.39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12.5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614304777"/>
                  </a:ext>
                </a:extLst>
              </a:tr>
              <a:tr h="21002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10.84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9.13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8.15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5.56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421851867"/>
                  </a:ext>
                </a:extLst>
              </a:tr>
              <a:tr h="21002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4.82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7.26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6.42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7.91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189361542"/>
                  </a:ext>
                </a:extLst>
              </a:tr>
              <a:tr h="21002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5.68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4.74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5.73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6.89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204968187"/>
                  </a:ext>
                </a:extLst>
              </a:tr>
              <a:tr h="412624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Mean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7.5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7.5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7.5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7.5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775062329"/>
                  </a:ext>
                </a:extLst>
              </a:tr>
              <a:tr h="210022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Variance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4.12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4.12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4.12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4.12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321831035"/>
                  </a:ext>
                </a:extLst>
              </a:tr>
              <a:tr h="412624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Correlation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0.816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0.816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0.816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0.816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872457"/>
                  </a:ext>
                </a:extLst>
              </a:tr>
              <a:tr h="336036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Regression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y = 3 + 0.5x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y = 3 + 0.5x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y = 3 + 0.5x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y = 3 + 0.5x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6262449"/>
                  </a:ext>
                </a:extLst>
              </a:tr>
              <a:tr h="200081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921399400"/>
                  </a:ext>
                </a:extLst>
              </a:tr>
              <a:tr h="22052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048078594"/>
                  </a:ext>
                </a:extLst>
              </a:tr>
            </a:tbl>
          </a:graphicData>
        </a:graphic>
      </p:graphicFrame>
      <p:sp>
        <p:nvSpPr>
          <p:cNvPr id="3" name="Rectangle 2"/>
          <p:cNvSpPr/>
          <p:nvPr/>
        </p:nvSpPr>
        <p:spPr>
          <a:xfrm>
            <a:off x="4577016" y="488672"/>
            <a:ext cx="2788585" cy="49212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Anscombe's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Quartet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D57961-6A37-4F19-A2BB-F960CFFD5F8F}"/>
              </a:ext>
            </a:extLst>
          </p:cNvPr>
          <p:cNvSpPr txBox="1"/>
          <p:nvPr/>
        </p:nvSpPr>
        <p:spPr>
          <a:xfrm>
            <a:off x="1707875" y="6090407"/>
            <a:ext cx="877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ED7D31"/>
                </a:solidFill>
              </a:rPr>
              <a:t>Four datasets that produce IDENTICAL descriptive stats, correlations, and regression models</a:t>
            </a:r>
          </a:p>
        </p:txBody>
      </p:sp>
    </p:spTree>
    <p:extLst>
      <p:ext uri="{BB962C8B-B14F-4D97-AF65-F5344CB8AC3E}">
        <p14:creationId xmlns:p14="http://schemas.microsoft.com/office/powerpoint/2010/main" val="38393780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119334" y="543639"/>
                <a:ext cx="1038232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h𝑒𝑖𝑔h𝑡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𝑑𝑢𝑚𝐴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𝑑𝑢𝑚𝐵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𝑓𝑒𝑟𝑡𝑖𝑙𝑖𝑧𝑒𝑟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𝑑𝑢𝑚𝐴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𝑓𝑒𝑟𝑡𝑖𝑙𝑖𝑧𝑒𝑟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𝑑𝑢𝑚𝐵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𝑓𝑒𝑟𝑡𝑖𝑙𝑖𝑧𝑒𝑟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9334" y="543639"/>
                <a:ext cx="10382329" cy="276999"/>
              </a:xfrm>
              <a:prstGeom prst="rect">
                <a:avLst/>
              </a:prstGeom>
              <a:blipFill>
                <a:blip r:embed="rId2"/>
                <a:stretch>
                  <a:fillRect l="-294" t="-2174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/>
          <p:cNvCxnSpPr/>
          <p:nvPr/>
        </p:nvCxnSpPr>
        <p:spPr>
          <a:xfrm flipH="1" flipV="1">
            <a:off x="5167618" y="883085"/>
            <a:ext cx="1686188" cy="13716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/>
          <p:nvPr/>
        </p:nvPicPr>
        <p:blipFill>
          <a:blip r:embed="rId3"/>
          <a:stretch>
            <a:fillRect/>
          </a:stretch>
        </p:blipFill>
        <p:spPr>
          <a:xfrm>
            <a:off x="317669" y="2529088"/>
            <a:ext cx="5638800" cy="28194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597735" y="2113736"/>
            <a:ext cx="160669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Impact of fertilizer intensity on height for Type C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486966" y="2283628"/>
            <a:ext cx="170617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Difference in fertilizer slope between Type A and Type C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H="1" flipV="1">
            <a:off x="6761527" y="835280"/>
            <a:ext cx="2768367" cy="14483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275249" y="4100078"/>
            <a:ext cx="33715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Fertilizer slope for Type A:   b</a:t>
            </a:r>
            <a:r>
              <a:rPr lang="en-US" baseline="-25000" dirty="0"/>
              <a:t>3</a:t>
            </a:r>
            <a:r>
              <a:rPr lang="en-US" dirty="0"/>
              <a:t> + b</a:t>
            </a:r>
            <a:r>
              <a:rPr lang="en-US" baseline="-25000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9690584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/>
          <a:stretch>
            <a:fillRect/>
          </a:stretch>
        </p:blipFill>
        <p:spPr>
          <a:xfrm>
            <a:off x="5655564" y="2369697"/>
            <a:ext cx="5638800" cy="2819400"/>
          </a:xfrm>
          <a:prstGeom prst="rect">
            <a:avLst/>
          </a:prstGeom>
        </p:spPr>
      </p:pic>
      <p:pic>
        <p:nvPicPr>
          <p:cNvPr id="3" name="Picture 2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5169" y="1384184"/>
            <a:ext cx="3907066" cy="5119082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119334" y="543639"/>
                <a:ext cx="1009058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h𝑒𝑖𝑔h𝑡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𝑑𝑢𝑚𝐴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𝑑𝑢𝑚𝐵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𝑓𝑒𝑟𝑡𝑖𝑙𝑖𝑧𝑒𝑟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𝑑𝑢𝑚𝐴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𝑓𝑒𝑟𝑡𝑖𝑙𝑖𝑧𝑒𝑟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𝑑𝑢𝑚𝐵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𝑓𝑒𝑟𝑡𝑖𝑙𝑖𝑧𝑒𝑟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9334" y="543639"/>
                <a:ext cx="10090583" cy="276999"/>
              </a:xfrm>
              <a:prstGeom prst="rect">
                <a:avLst/>
              </a:prstGeom>
              <a:blipFill>
                <a:blip r:embed="rId4"/>
                <a:stretch>
                  <a:fillRect l="-363" t="-2174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83532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072" y="233362"/>
            <a:ext cx="6400800" cy="63912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0F6FAA1-9E77-46CE-94C7-4570DC83330D}"/>
              </a:ext>
            </a:extLst>
          </p:cNvPr>
          <p:cNvSpPr txBox="1"/>
          <p:nvPr/>
        </p:nvSpPr>
        <p:spPr>
          <a:xfrm>
            <a:off x="8388220" y="1739518"/>
            <a:ext cx="24840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cap="all" dirty="0">
                <a:solidFill>
                  <a:srgbClr val="ED7D31"/>
                </a:solidFill>
                <a:latin typeface="Euphemia" panose="020B0503040102020104" pitchFamily="34" charset="0"/>
              </a:rPr>
              <a:t>But they are very different</a:t>
            </a:r>
          </a:p>
          <a:p>
            <a:pPr algn="ctr"/>
            <a:r>
              <a:rPr lang="en-US" sz="2400" cap="all" dirty="0">
                <a:solidFill>
                  <a:srgbClr val="ED7D31"/>
                </a:solidFill>
                <a:latin typeface="Euphemia" panose="020B0503040102020104" pitchFamily="34" charset="0"/>
              </a:rPr>
              <a:t>relationships!</a:t>
            </a:r>
          </a:p>
        </p:txBody>
      </p:sp>
    </p:spTree>
    <p:extLst>
      <p:ext uri="{BB962C8B-B14F-4D97-AF65-F5344CB8AC3E}">
        <p14:creationId xmlns:p14="http://schemas.microsoft.com/office/powerpoint/2010/main" val="22891411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072" y="233362"/>
            <a:ext cx="6400800" cy="63912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0F6FAA1-9E77-46CE-94C7-4570DC83330D}"/>
              </a:ext>
            </a:extLst>
          </p:cNvPr>
          <p:cNvSpPr txBox="1"/>
          <p:nvPr/>
        </p:nvSpPr>
        <p:spPr>
          <a:xfrm>
            <a:off x="7935985" y="959286"/>
            <a:ext cx="358210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5"/>
                </a:solidFill>
                <a:latin typeface="Euphemia" panose="020B0503040102020104" pitchFamily="34" charset="0"/>
              </a:rPr>
              <a:t>Anscombe’s Quartet is often cited because (a) whoever created this example with pen and paper is a genius, and (b) it is a vivid demonstration of causes and consequences of </a:t>
            </a:r>
            <a:r>
              <a:rPr lang="en-US" sz="2000" b="1" cap="all" dirty="0">
                <a:solidFill>
                  <a:srgbClr val="ED7D31"/>
                </a:solidFill>
                <a:latin typeface="Euphemia" panose="020B0503040102020104" pitchFamily="34" charset="0"/>
              </a:rPr>
              <a:t>specification bias.</a:t>
            </a:r>
          </a:p>
          <a:p>
            <a:pPr algn="ctr"/>
            <a:endParaRPr lang="en-US" sz="2000" b="1" cap="all" dirty="0">
              <a:solidFill>
                <a:srgbClr val="ED7D31"/>
              </a:solidFill>
              <a:latin typeface="Euphemia" panose="020B0503040102020104" pitchFamily="34" charset="0"/>
            </a:endParaRPr>
          </a:p>
          <a:p>
            <a:pPr algn="ctr"/>
            <a:r>
              <a:rPr lang="en-US" sz="2000" dirty="0">
                <a:solidFill>
                  <a:schemeClr val="accent5"/>
                </a:solidFill>
                <a:latin typeface="Euphemia" panose="020B0503040102020104" pitchFamily="34" charset="0"/>
              </a:rPr>
              <a:t>We will consider what happens to slopes when outliers are present, or we use a linear specification when the relationship is non-linear.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595BBC-0A01-405D-8F09-05506AB3403C}"/>
              </a:ext>
            </a:extLst>
          </p:cNvPr>
          <p:cNvSpPr txBox="1"/>
          <p:nvPr/>
        </p:nvSpPr>
        <p:spPr>
          <a:xfrm>
            <a:off x="4342002" y="713065"/>
            <a:ext cx="20217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cap="all" dirty="0">
                <a:solidFill>
                  <a:schemeClr val="accent5"/>
                </a:solidFill>
                <a:latin typeface="Euphemia" panose="020B0503040102020104" pitchFamily="34" charset="0"/>
              </a:rPr>
              <a:t>Non-linear model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3AE258-FC89-42D6-8267-6B2AC6B71FC7}"/>
              </a:ext>
            </a:extLst>
          </p:cNvPr>
          <p:cNvSpPr txBox="1"/>
          <p:nvPr/>
        </p:nvSpPr>
        <p:spPr>
          <a:xfrm>
            <a:off x="4342002" y="3871385"/>
            <a:ext cx="20217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cap="all" dirty="0">
                <a:solidFill>
                  <a:schemeClr val="accent5"/>
                </a:solidFill>
                <a:latin typeface="Euphemia" panose="020B0503040102020104" pitchFamily="34" charset="0"/>
              </a:rPr>
              <a:t>outliers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4E45C0-7576-4C94-B5AC-8CB7BDD2D2BB}"/>
              </a:ext>
            </a:extLst>
          </p:cNvPr>
          <p:cNvSpPr txBox="1"/>
          <p:nvPr/>
        </p:nvSpPr>
        <p:spPr>
          <a:xfrm>
            <a:off x="831909" y="959286"/>
            <a:ext cx="20217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cap="all" dirty="0">
                <a:solidFill>
                  <a:schemeClr val="accent5"/>
                </a:solidFill>
                <a:latin typeface="Euphemia" panose="020B0503040102020104" pitchFamily="34" charset="0"/>
              </a:rPr>
              <a:t>OK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847F74-842E-48BB-900F-D037FE6311CA}"/>
              </a:ext>
            </a:extLst>
          </p:cNvPr>
          <p:cNvSpPr txBox="1"/>
          <p:nvPr/>
        </p:nvSpPr>
        <p:spPr>
          <a:xfrm>
            <a:off x="1031845" y="4102218"/>
            <a:ext cx="20217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cap="all" dirty="0">
                <a:solidFill>
                  <a:schemeClr val="accent5"/>
                </a:solidFill>
                <a:latin typeface="Euphemia" panose="020B0503040102020104" pitchFamily="34" charset="0"/>
              </a:rPr>
              <a:t>outliers</a:t>
            </a:r>
          </a:p>
        </p:txBody>
      </p:sp>
    </p:spTree>
    <p:extLst>
      <p:ext uri="{BB962C8B-B14F-4D97-AF65-F5344CB8AC3E}">
        <p14:creationId xmlns:p14="http://schemas.microsoft.com/office/powerpoint/2010/main" val="25068787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cap="all" dirty="0">
                <a:solidFill>
                  <a:srgbClr val="ED7D31"/>
                </a:solidFill>
                <a:latin typeface="Euphemia"/>
              </a:rPr>
              <a:t>Classes of inferential failure</a:t>
            </a:r>
            <a:br>
              <a:rPr lang="en-US" sz="3600" cap="all" dirty="0">
                <a:latin typeface="Euphemia"/>
              </a:rPr>
            </a:br>
            <a:r>
              <a:rPr lang="en-US" sz="3600" cap="all" dirty="0">
                <a:solidFill>
                  <a:schemeClr val="tx1">
                    <a:lumMod val="50000"/>
                    <a:lumOff val="50000"/>
                  </a:schemeClr>
                </a:solidFill>
                <a:latin typeface="Euphemia"/>
              </a:rPr>
              <a:t>type I and type II errors</a:t>
            </a:r>
            <a:endParaRPr lang="en-US" sz="36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6560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2202117-1FAD-42C6-A251-6F9022E75AA4}"/>
              </a:ext>
            </a:extLst>
          </p:cNvPr>
          <p:cNvSpPr txBox="1"/>
          <p:nvPr/>
        </p:nvSpPr>
        <p:spPr>
          <a:xfrm>
            <a:off x="1099598" y="305667"/>
            <a:ext cx="38255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cap="all" dirty="0">
                <a:solidFill>
                  <a:srgbClr val="ED7D31"/>
                </a:solidFill>
                <a:latin typeface="Euphemia" panose="020B0503040102020104" pitchFamily="34" charset="0"/>
              </a:rPr>
              <a:t>Type I Error</a:t>
            </a:r>
          </a:p>
          <a:p>
            <a:pPr algn="ctr"/>
            <a:r>
              <a:rPr lang="en-US" cap="all" dirty="0">
                <a:solidFill>
                  <a:schemeClr val="tx2"/>
                </a:solidFill>
                <a:latin typeface="Euphemia" panose="020B0503040102020104" pitchFamily="34" charset="0"/>
              </a:rPr>
              <a:t>False positive</a:t>
            </a:r>
          </a:p>
          <a:p>
            <a:pPr algn="ctr"/>
            <a:r>
              <a:rPr lang="en-US" cap="all" dirty="0">
                <a:solidFill>
                  <a:schemeClr val="tx1">
                    <a:lumMod val="50000"/>
                    <a:lumOff val="50000"/>
                  </a:schemeClr>
                </a:solidFill>
                <a:latin typeface="Euphemia" panose="020B0503040102020104" pitchFamily="34" charset="0"/>
              </a:rPr>
              <a:t>Claiming program has impact when it doesn’t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6C349CF-DFD2-4542-9B17-04797DF58613}"/>
              </a:ext>
            </a:extLst>
          </p:cNvPr>
          <p:cNvCxnSpPr>
            <a:cxnSpLocks/>
          </p:cNvCxnSpPr>
          <p:nvPr/>
        </p:nvCxnSpPr>
        <p:spPr>
          <a:xfrm>
            <a:off x="2895381" y="1744825"/>
            <a:ext cx="0" cy="3694922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8C5741CD-9615-4C73-A61F-FAD4E2ADA313}"/>
              </a:ext>
            </a:extLst>
          </p:cNvPr>
          <p:cNvSpPr/>
          <p:nvPr/>
        </p:nvSpPr>
        <p:spPr>
          <a:xfrm>
            <a:off x="3733660" y="4879010"/>
            <a:ext cx="137160" cy="13716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78341B3-974C-45E7-9CFA-468F9C98F3B4}"/>
              </a:ext>
            </a:extLst>
          </p:cNvPr>
          <p:cNvCxnSpPr>
            <a:cxnSpLocks/>
          </p:cNvCxnSpPr>
          <p:nvPr/>
        </p:nvCxnSpPr>
        <p:spPr>
          <a:xfrm>
            <a:off x="3295248" y="4953658"/>
            <a:ext cx="1016486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0C67DA32-C5BC-4BD0-87C1-2D2BE3068F04}"/>
              </a:ext>
            </a:extLst>
          </p:cNvPr>
          <p:cNvSpPr/>
          <p:nvPr/>
        </p:nvSpPr>
        <p:spPr>
          <a:xfrm>
            <a:off x="3176110" y="2568127"/>
            <a:ext cx="137160" cy="13716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34E8497-3532-4035-8930-C1C8AD84FA58}"/>
              </a:ext>
            </a:extLst>
          </p:cNvPr>
          <p:cNvCxnSpPr>
            <a:cxnSpLocks/>
          </p:cNvCxnSpPr>
          <p:nvPr/>
        </p:nvCxnSpPr>
        <p:spPr>
          <a:xfrm>
            <a:off x="2737698" y="2642775"/>
            <a:ext cx="1016486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1" name="Object 20">
            <a:extLst>
              <a:ext uri="{FF2B5EF4-FFF2-40B4-BE49-F238E27FC236}">
                <a16:creationId xmlns:a16="http://schemas.microsoft.com/office/drawing/2014/main" id="{401BA9DF-B40D-4136-BD3E-6EC20B6761A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45598482"/>
              </p:ext>
            </p:extLst>
          </p:nvPr>
        </p:nvGraphicFramePr>
        <p:xfrm>
          <a:off x="3653638" y="4326615"/>
          <a:ext cx="297203" cy="4593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6" name="Equation" r:id="rId3" imgW="139680" imgH="215640" progId="Equation.3">
                  <p:embed/>
                </p:oleObj>
              </mc:Choice>
              <mc:Fallback>
                <p:oleObj name="Equation" r:id="rId3" imgW="139680" imgH="215640" progId="Equation.3">
                  <p:embed/>
                  <p:pic>
                    <p:nvPicPr>
                      <p:cNvPr id="11" name="Object 10">
                        <a:extLst>
                          <a:ext uri="{FF2B5EF4-FFF2-40B4-BE49-F238E27FC236}">
                            <a16:creationId xmlns:a16="http://schemas.microsoft.com/office/drawing/2014/main" id="{672174EE-DCA4-4DC4-A692-9C3C67C634C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653638" y="4326615"/>
                        <a:ext cx="297203" cy="45931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22">
            <a:extLst>
              <a:ext uri="{FF2B5EF4-FFF2-40B4-BE49-F238E27FC236}">
                <a16:creationId xmlns:a16="http://schemas.microsoft.com/office/drawing/2014/main" id="{B3F3711B-6A92-40E4-A408-C3EA3CAA572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08673440"/>
              </p:ext>
            </p:extLst>
          </p:nvPr>
        </p:nvGraphicFramePr>
        <p:xfrm>
          <a:off x="3116646" y="1997421"/>
          <a:ext cx="302610" cy="3674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7" name="Equation" r:id="rId5" imgW="177480" imgH="215640" progId="Equation.3">
                  <p:embed/>
                </p:oleObj>
              </mc:Choice>
              <mc:Fallback>
                <p:oleObj name="Equation" r:id="rId5" imgW="177480" imgH="215640" progId="Equation.3">
                  <p:embed/>
                  <p:pic>
                    <p:nvPicPr>
                      <p:cNvPr id="13" name="Object 12">
                        <a:extLst>
                          <a:ext uri="{FF2B5EF4-FFF2-40B4-BE49-F238E27FC236}">
                            <a16:creationId xmlns:a16="http://schemas.microsoft.com/office/drawing/2014/main" id="{D2346B92-3D10-480F-923E-BD160648767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16646" y="1997421"/>
                        <a:ext cx="302610" cy="36745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EDB441E4-1269-4598-8132-352533D4EC60}"/>
              </a:ext>
            </a:extLst>
          </p:cNvPr>
          <p:cNvSpPr txBox="1"/>
          <p:nvPr/>
        </p:nvSpPr>
        <p:spPr>
          <a:xfrm>
            <a:off x="1596020" y="6054820"/>
            <a:ext cx="29106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Type I errors are typically caused by OVB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994EA73-399C-4491-AE9E-00661B29ECD9}"/>
              </a:ext>
            </a:extLst>
          </p:cNvPr>
          <p:cNvSpPr txBox="1"/>
          <p:nvPr/>
        </p:nvSpPr>
        <p:spPr>
          <a:xfrm>
            <a:off x="3267951" y="5147359"/>
            <a:ext cx="11671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2">
                    <a:lumMod val="75000"/>
                  </a:schemeClr>
                </a:solidFill>
              </a:rPr>
              <a:t>bias causes </a:t>
            </a:r>
            <a:br>
              <a:rPr lang="en-US" sz="1600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US" sz="1600" dirty="0">
                <a:solidFill>
                  <a:schemeClr val="accent2">
                    <a:lumMod val="75000"/>
                  </a:schemeClr>
                </a:solidFill>
              </a:rPr>
              <a:t>significance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1AB0FC6-3140-4354-823D-4F1B4DA646D2}"/>
              </a:ext>
            </a:extLst>
          </p:cNvPr>
          <p:cNvSpPr txBox="1"/>
          <p:nvPr/>
        </p:nvSpPr>
        <p:spPr>
          <a:xfrm>
            <a:off x="2885384" y="2804027"/>
            <a:ext cx="9417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2">
                    <a:lumMod val="75000"/>
                  </a:schemeClr>
                </a:solidFill>
              </a:rPr>
              <a:t>No true </a:t>
            </a:r>
            <a:br>
              <a:rPr lang="en-US" sz="1600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US" sz="1600" dirty="0">
                <a:solidFill>
                  <a:schemeClr val="accent2">
                    <a:lumMod val="75000"/>
                  </a:schemeClr>
                </a:solidFill>
              </a:rPr>
              <a:t>program </a:t>
            </a:r>
            <a:br>
              <a:rPr lang="en-US" sz="1600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US" sz="1600" dirty="0">
                <a:solidFill>
                  <a:schemeClr val="accent2">
                    <a:lumMod val="75000"/>
                  </a:schemeClr>
                </a:solidFill>
              </a:rPr>
              <a:t>impact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2A2D50A7-7A69-4ADF-B977-9DB9FCB7A384}"/>
              </a:ext>
            </a:extLst>
          </p:cNvPr>
          <p:cNvSpPr/>
          <p:nvPr/>
        </p:nvSpPr>
        <p:spPr>
          <a:xfrm>
            <a:off x="1913832" y="4113895"/>
            <a:ext cx="137160" cy="13716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D111F1E-C6D0-4D3B-B7BD-62A1B10ED914}"/>
              </a:ext>
            </a:extLst>
          </p:cNvPr>
          <p:cNvCxnSpPr>
            <a:cxnSpLocks/>
          </p:cNvCxnSpPr>
          <p:nvPr/>
        </p:nvCxnSpPr>
        <p:spPr>
          <a:xfrm>
            <a:off x="1475420" y="4188543"/>
            <a:ext cx="1016486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1" name="Object 30">
            <a:extLst>
              <a:ext uri="{FF2B5EF4-FFF2-40B4-BE49-F238E27FC236}">
                <a16:creationId xmlns:a16="http://schemas.microsoft.com/office/drawing/2014/main" id="{912F5B94-F2C7-45A6-902B-81D95D257CE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91790378"/>
              </p:ext>
            </p:extLst>
          </p:nvPr>
        </p:nvGraphicFramePr>
        <p:xfrm>
          <a:off x="1833810" y="3561500"/>
          <a:ext cx="297203" cy="4593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8" name="Equation" r:id="rId3" imgW="139680" imgH="215640" progId="Equation.3">
                  <p:embed/>
                </p:oleObj>
              </mc:Choice>
              <mc:Fallback>
                <p:oleObj name="Equation" r:id="rId3" imgW="139680" imgH="215640" progId="Equation.3">
                  <p:embed/>
                  <p:pic>
                    <p:nvPicPr>
                      <p:cNvPr id="21" name="Object 20">
                        <a:extLst>
                          <a:ext uri="{FF2B5EF4-FFF2-40B4-BE49-F238E27FC236}">
                            <a16:creationId xmlns:a16="http://schemas.microsoft.com/office/drawing/2014/main" id="{401BA9DF-B40D-4136-BD3E-6EC20B6761A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833810" y="3561500"/>
                        <a:ext cx="297203" cy="45931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" name="TextBox 31">
            <a:extLst>
              <a:ext uri="{FF2B5EF4-FFF2-40B4-BE49-F238E27FC236}">
                <a16:creationId xmlns:a16="http://schemas.microsoft.com/office/drawing/2014/main" id="{8F87CA95-4BA2-411B-93FB-FE816FC5D7E9}"/>
              </a:ext>
            </a:extLst>
          </p:cNvPr>
          <p:cNvSpPr txBox="1"/>
          <p:nvPr/>
        </p:nvSpPr>
        <p:spPr>
          <a:xfrm>
            <a:off x="1448123" y="4382244"/>
            <a:ext cx="11671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2">
                    <a:lumMod val="75000"/>
                  </a:schemeClr>
                </a:solidFill>
              </a:rPr>
              <a:t>bias causes </a:t>
            </a:r>
            <a:br>
              <a:rPr lang="en-US" sz="1600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US" sz="1600" dirty="0">
                <a:solidFill>
                  <a:schemeClr val="accent2">
                    <a:lumMod val="75000"/>
                  </a:schemeClr>
                </a:solidFill>
              </a:rPr>
              <a:t>significance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6CF2071-5A85-4537-8DA2-FF9B3A3B7449}"/>
              </a:ext>
            </a:extLst>
          </p:cNvPr>
          <p:cNvSpPr txBox="1"/>
          <p:nvPr/>
        </p:nvSpPr>
        <p:spPr>
          <a:xfrm>
            <a:off x="6601407" y="305667"/>
            <a:ext cx="38255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cap="all" dirty="0">
                <a:solidFill>
                  <a:srgbClr val="ED7D31"/>
                </a:solidFill>
                <a:latin typeface="Euphemia" panose="020B0503040102020104" pitchFamily="34" charset="0"/>
              </a:rPr>
              <a:t>Type II Error</a:t>
            </a:r>
          </a:p>
          <a:p>
            <a:pPr algn="ctr"/>
            <a:r>
              <a:rPr lang="en-US" cap="all" dirty="0">
                <a:solidFill>
                  <a:schemeClr val="tx2"/>
                </a:solidFill>
                <a:latin typeface="Euphemia" panose="020B0503040102020104" pitchFamily="34" charset="0"/>
              </a:rPr>
              <a:t>False NEGATIVE</a:t>
            </a:r>
          </a:p>
          <a:p>
            <a:pPr algn="ctr"/>
            <a:r>
              <a:rPr lang="en-US" cap="all" dirty="0">
                <a:solidFill>
                  <a:schemeClr val="tx1">
                    <a:lumMod val="50000"/>
                    <a:lumOff val="50000"/>
                  </a:schemeClr>
                </a:solidFill>
                <a:latin typeface="Euphemia" panose="020B0503040102020104" pitchFamily="34" charset="0"/>
              </a:rPr>
              <a:t>Failing to identify true program impact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884F6073-C810-4081-89FB-D6A69654B001}"/>
              </a:ext>
            </a:extLst>
          </p:cNvPr>
          <p:cNvCxnSpPr>
            <a:cxnSpLocks/>
          </p:cNvCxnSpPr>
          <p:nvPr/>
        </p:nvCxnSpPr>
        <p:spPr>
          <a:xfrm>
            <a:off x="7153250" y="1744825"/>
            <a:ext cx="0" cy="3694922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>
            <a:extLst>
              <a:ext uri="{FF2B5EF4-FFF2-40B4-BE49-F238E27FC236}">
                <a16:creationId xmlns:a16="http://schemas.microsoft.com/office/drawing/2014/main" id="{F415C083-0813-4912-8CF4-F21696886808}"/>
              </a:ext>
            </a:extLst>
          </p:cNvPr>
          <p:cNvSpPr/>
          <p:nvPr/>
        </p:nvSpPr>
        <p:spPr>
          <a:xfrm>
            <a:off x="8470783" y="4879010"/>
            <a:ext cx="137160" cy="13716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81B25A25-EE9D-43AF-83DF-01965E72A81E}"/>
              </a:ext>
            </a:extLst>
          </p:cNvPr>
          <p:cNvCxnSpPr>
            <a:cxnSpLocks/>
          </p:cNvCxnSpPr>
          <p:nvPr/>
        </p:nvCxnSpPr>
        <p:spPr>
          <a:xfrm>
            <a:off x="6652725" y="4953658"/>
            <a:ext cx="3722915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36">
            <a:extLst>
              <a:ext uri="{FF2B5EF4-FFF2-40B4-BE49-F238E27FC236}">
                <a16:creationId xmlns:a16="http://schemas.microsoft.com/office/drawing/2014/main" id="{C4A853F6-D404-4E36-B6CD-6382D2369E9B}"/>
              </a:ext>
            </a:extLst>
          </p:cNvPr>
          <p:cNvSpPr/>
          <p:nvPr/>
        </p:nvSpPr>
        <p:spPr>
          <a:xfrm>
            <a:off x="8450464" y="2403002"/>
            <a:ext cx="137160" cy="13716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05683B0D-F9CF-430F-B6A7-A6E9292165B8}"/>
              </a:ext>
            </a:extLst>
          </p:cNvPr>
          <p:cNvCxnSpPr>
            <a:cxnSpLocks/>
          </p:cNvCxnSpPr>
          <p:nvPr/>
        </p:nvCxnSpPr>
        <p:spPr>
          <a:xfrm>
            <a:off x="8012052" y="2477650"/>
            <a:ext cx="1016486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9" name="Object 38">
            <a:extLst>
              <a:ext uri="{FF2B5EF4-FFF2-40B4-BE49-F238E27FC236}">
                <a16:creationId xmlns:a16="http://schemas.microsoft.com/office/drawing/2014/main" id="{D8D65D7D-3613-40D9-BC0B-A50A5F3AAE9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56088902"/>
              </p:ext>
            </p:extLst>
          </p:nvPr>
        </p:nvGraphicFramePr>
        <p:xfrm>
          <a:off x="8390761" y="4326615"/>
          <a:ext cx="297203" cy="4593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9" name="Equation" r:id="rId3" imgW="139680" imgH="215640" progId="Equation.3">
                  <p:embed/>
                </p:oleObj>
              </mc:Choice>
              <mc:Fallback>
                <p:oleObj name="Equation" r:id="rId3" imgW="139680" imgH="215640" progId="Equation.3">
                  <p:embed/>
                  <p:pic>
                    <p:nvPicPr>
                      <p:cNvPr id="21" name="Object 20">
                        <a:extLst>
                          <a:ext uri="{FF2B5EF4-FFF2-40B4-BE49-F238E27FC236}">
                            <a16:creationId xmlns:a16="http://schemas.microsoft.com/office/drawing/2014/main" id="{401BA9DF-B40D-4136-BD3E-6EC20B6761A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390761" y="4326615"/>
                        <a:ext cx="297203" cy="45931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" name="Object 39">
            <a:extLst>
              <a:ext uri="{FF2B5EF4-FFF2-40B4-BE49-F238E27FC236}">
                <a16:creationId xmlns:a16="http://schemas.microsoft.com/office/drawing/2014/main" id="{39BD8213-9C8F-46B9-A890-07626501413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81604324"/>
              </p:ext>
            </p:extLst>
          </p:nvPr>
        </p:nvGraphicFramePr>
        <p:xfrm>
          <a:off x="8391000" y="1832296"/>
          <a:ext cx="302610" cy="3674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0" name="Equation" r:id="rId5" imgW="177480" imgH="215640" progId="Equation.3">
                  <p:embed/>
                </p:oleObj>
              </mc:Choice>
              <mc:Fallback>
                <p:oleObj name="Equation" r:id="rId5" imgW="177480" imgH="215640" progId="Equation.3">
                  <p:embed/>
                  <p:pic>
                    <p:nvPicPr>
                      <p:cNvPr id="23" name="Object 22">
                        <a:extLst>
                          <a:ext uri="{FF2B5EF4-FFF2-40B4-BE49-F238E27FC236}">
                            <a16:creationId xmlns:a16="http://schemas.microsoft.com/office/drawing/2014/main" id="{B3F3711B-6A92-40E4-A408-C3EA3CAA572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91000" y="1832296"/>
                        <a:ext cx="302610" cy="36745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" name="TextBox 40">
            <a:extLst>
              <a:ext uri="{FF2B5EF4-FFF2-40B4-BE49-F238E27FC236}">
                <a16:creationId xmlns:a16="http://schemas.microsoft.com/office/drawing/2014/main" id="{C6BA455C-E539-460A-969D-A1F726C690EF}"/>
              </a:ext>
            </a:extLst>
          </p:cNvPr>
          <p:cNvSpPr txBox="1"/>
          <p:nvPr/>
        </p:nvSpPr>
        <p:spPr>
          <a:xfrm>
            <a:off x="7574359" y="6119930"/>
            <a:ext cx="25987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Type II Errors can be caused by bias or inflated standard errors 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08E529D-2BBB-4261-A94D-CE3E6C89D832}"/>
              </a:ext>
            </a:extLst>
          </p:cNvPr>
          <p:cNvSpPr txBox="1"/>
          <p:nvPr/>
        </p:nvSpPr>
        <p:spPr>
          <a:xfrm>
            <a:off x="7153249" y="5165685"/>
            <a:ext cx="34409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2">
                    <a:lumMod val="75000"/>
                  </a:schemeClr>
                </a:solidFill>
              </a:rPr>
              <a:t>Increase in SE’s causes non-significance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3099E35-AB6E-45E4-A17D-EA22DA4EB295}"/>
              </a:ext>
            </a:extLst>
          </p:cNvPr>
          <p:cNvSpPr txBox="1"/>
          <p:nvPr/>
        </p:nvSpPr>
        <p:spPr>
          <a:xfrm>
            <a:off x="7564665" y="2639678"/>
            <a:ext cx="19277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2">
                    <a:lumMod val="75000"/>
                  </a:schemeClr>
                </a:solidFill>
              </a:rPr>
              <a:t>True program impact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767E0F42-B3F2-444E-B75F-A31D3AD44F63}"/>
              </a:ext>
            </a:extLst>
          </p:cNvPr>
          <p:cNvSpPr/>
          <p:nvPr/>
        </p:nvSpPr>
        <p:spPr>
          <a:xfrm>
            <a:off x="7387202" y="3702211"/>
            <a:ext cx="137160" cy="13716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77D306E2-481D-4221-80CE-9721C3A64787}"/>
              </a:ext>
            </a:extLst>
          </p:cNvPr>
          <p:cNvCxnSpPr>
            <a:cxnSpLocks/>
          </p:cNvCxnSpPr>
          <p:nvPr/>
        </p:nvCxnSpPr>
        <p:spPr>
          <a:xfrm>
            <a:off x="6948790" y="3776859"/>
            <a:ext cx="1016486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6" name="Object 45">
            <a:extLst>
              <a:ext uri="{FF2B5EF4-FFF2-40B4-BE49-F238E27FC236}">
                <a16:creationId xmlns:a16="http://schemas.microsoft.com/office/drawing/2014/main" id="{0C952FEF-6BDF-4806-AF08-BA4E150F446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27829269"/>
              </p:ext>
            </p:extLst>
          </p:nvPr>
        </p:nvGraphicFramePr>
        <p:xfrm>
          <a:off x="7307180" y="3149816"/>
          <a:ext cx="297203" cy="4593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1" name="Equation" r:id="rId3" imgW="139680" imgH="215640" progId="Equation.3">
                  <p:embed/>
                </p:oleObj>
              </mc:Choice>
              <mc:Fallback>
                <p:oleObj name="Equation" r:id="rId3" imgW="139680" imgH="215640" progId="Equation.3">
                  <p:embed/>
                  <p:pic>
                    <p:nvPicPr>
                      <p:cNvPr id="31" name="Object 30">
                        <a:extLst>
                          <a:ext uri="{FF2B5EF4-FFF2-40B4-BE49-F238E27FC236}">
                            <a16:creationId xmlns:a16="http://schemas.microsoft.com/office/drawing/2014/main" id="{912F5B94-F2C7-45A6-902B-81D95D257CE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307180" y="3149816"/>
                        <a:ext cx="297203" cy="45931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7" name="TextBox 46">
            <a:extLst>
              <a:ext uri="{FF2B5EF4-FFF2-40B4-BE49-F238E27FC236}">
                <a16:creationId xmlns:a16="http://schemas.microsoft.com/office/drawing/2014/main" id="{812BA9B0-60B2-4F03-89C1-4881D0A0181D}"/>
              </a:ext>
            </a:extLst>
          </p:cNvPr>
          <p:cNvSpPr txBox="1"/>
          <p:nvPr/>
        </p:nvSpPr>
        <p:spPr>
          <a:xfrm>
            <a:off x="8178893" y="3615806"/>
            <a:ext cx="25135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2">
                    <a:lumMod val="75000"/>
                  </a:schemeClr>
                </a:solidFill>
              </a:rPr>
              <a:t>bias causes non-significance</a:t>
            </a:r>
          </a:p>
        </p:txBody>
      </p:sp>
    </p:spTree>
    <p:extLst>
      <p:ext uri="{BB962C8B-B14F-4D97-AF65-F5344CB8AC3E}">
        <p14:creationId xmlns:p14="http://schemas.microsoft.com/office/powerpoint/2010/main" val="36745411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cap="all" dirty="0">
                <a:solidFill>
                  <a:srgbClr val="ED7D31"/>
                </a:solidFill>
                <a:latin typeface="Euphemia"/>
              </a:rPr>
              <a:t>Implications of</a:t>
            </a:r>
            <a:br>
              <a:rPr lang="en-US" sz="3600" cap="all" dirty="0">
                <a:latin typeface="Euphemia"/>
              </a:rPr>
            </a:br>
            <a:r>
              <a:rPr lang="en-US" sz="3600" cap="all" dirty="0">
                <a:solidFill>
                  <a:schemeClr val="tx1">
                    <a:lumMod val="50000"/>
                    <a:lumOff val="50000"/>
                  </a:schemeClr>
                </a:solidFill>
                <a:latin typeface="Euphemia"/>
              </a:rPr>
              <a:t>measurement error</a:t>
            </a:r>
            <a:endParaRPr lang="en-US" sz="36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8497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mage result for variance distribution">
            <a:extLst>
              <a:ext uri="{FF2B5EF4-FFF2-40B4-BE49-F238E27FC236}">
                <a16:creationId xmlns:a16="http://schemas.microsoft.com/office/drawing/2014/main" id="{877E1093-FD52-4F07-9C54-2F764FB836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72" r="3333" b="4776"/>
          <a:stretch/>
        </p:blipFill>
        <p:spPr bwMode="auto">
          <a:xfrm>
            <a:off x="913132" y="268158"/>
            <a:ext cx="4041422" cy="2838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16D78D66-14E3-4B9C-875E-79F3C29608AE}"/>
              </a:ext>
            </a:extLst>
          </p:cNvPr>
          <p:cNvCxnSpPr/>
          <p:nvPr/>
        </p:nvCxnSpPr>
        <p:spPr>
          <a:xfrm>
            <a:off x="4715070" y="2454850"/>
            <a:ext cx="1380930" cy="0"/>
          </a:xfrm>
          <a:prstGeom prst="straightConnector1">
            <a:avLst/>
          </a:prstGeom>
          <a:ln w="47625">
            <a:solidFill>
              <a:srgbClr val="7030A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95F20BD-22F1-42A4-AB01-520FB0E10F02}"/>
              </a:ext>
            </a:extLst>
          </p:cNvPr>
          <p:cNvCxnSpPr/>
          <p:nvPr/>
        </p:nvCxnSpPr>
        <p:spPr>
          <a:xfrm>
            <a:off x="2780523" y="2985796"/>
            <a:ext cx="0" cy="233265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FA988F9-F083-4A8A-90E3-33F683E52C58}"/>
              </a:ext>
            </a:extLst>
          </p:cNvPr>
          <p:cNvSpPr txBox="1"/>
          <p:nvPr/>
        </p:nvSpPr>
        <p:spPr>
          <a:xfrm>
            <a:off x="2133762" y="3182623"/>
            <a:ext cx="13372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mean(x) = </a:t>
            </a:r>
            <a:r>
              <a:rPr lang="en-US" sz="2400" i="1" dirty="0">
                <a:solidFill>
                  <a:srgbClr val="7030A0"/>
                </a:solidFill>
              </a:rPr>
              <a:t>u</a:t>
            </a:r>
            <a:endParaRPr lang="en-US" i="1" dirty="0">
              <a:solidFill>
                <a:srgbClr val="7030A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E4A1F9-1179-4688-8296-D313D4BE19BA}"/>
              </a:ext>
            </a:extLst>
          </p:cNvPr>
          <p:cNvSpPr txBox="1"/>
          <p:nvPr/>
        </p:nvSpPr>
        <p:spPr>
          <a:xfrm>
            <a:off x="2251468" y="2214690"/>
            <a:ext cx="10581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var(x) = </a:t>
            </a:r>
            <a:r>
              <a:rPr lang="en-US" sz="2400" i="1" dirty="0">
                <a:solidFill>
                  <a:srgbClr val="7030A0"/>
                </a:solidFill>
              </a:rPr>
              <a:t>s</a:t>
            </a:r>
            <a:endParaRPr lang="en-US" i="1" dirty="0">
              <a:solidFill>
                <a:srgbClr val="7030A0"/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BE044F4-6612-4F04-A46F-28014E9F22E4}"/>
              </a:ext>
            </a:extLst>
          </p:cNvPr>
          <p:cNvGrpSpPr/>
          <p:nvPr/>
        </p:nvGrpSpPr>
        <p:grpSpPr>
          <a:xfrm>
            <a:off x="6096000" y="258826"/>
            <a:ext cx="4041422" cy="3412568"/>
            <a:chOff x="913132" y="268158"/>
            <a:chExt cx="4041422" cy="3412568"/>
          </a:xfrm>
        </p:grpSpPr>
        <p:pic>
          <p:nvPicPr>
            <p:cNvPr id="11" name="Picture 2" descr="Image result for variance distribution">
              <a:extLst>
                <a:ext uri="{FF2B5EF4-FFF2-40B4-BE49-F238E27FC236}">
                  <a16:creationId xmlns:a16="http://schemas.microsoft.com/office/drawing/2014/main" id="{6B2F572B-36E7-49C2-989D-49914FC791D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272" r="3333" b="4776"/>
            <a:stretch/>
          </p:blipFill>
          <p:spPr bwMode="auto">
            <a:xfrm>
              <a:off x="913132" y="268158"/>
              <a:ext cx="4041422" cy="28389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822B981-AB55-4DFD-9C55-9AC47A7434B4}"/>
                </a:ext>
              </a:extLst>
            </p:cNvPr>
            <p:cNvCxnSpPr/>
            <p:nvPr/>
          </p:nvCxnSpPr>
          <p:spPr>
            <a:xfrm>
              <a:off x="2780523" y="2985796"/>
              <a:ext cx="0" cy="233265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85BB2F8-8AEF-4E13-8B68-B582734DBED7}"/>
                </a:ext>
              </a:extLst>
            </p:cNvPr>
            <p:cNvSpPr txBox="1"/>
            <p:nvPr/>
          </p:nvSpPr>
          <p:spPr>
            <a:xfrm>
              <a:off x="1937183" y="3219061"/>
              <a:ext cx="242406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7030A0"/>
                  </a:solidFill>
                </a:rPr>
                <a:t>mean(x+100) = </a:t>
              </a:r>
              <a:r>
                <a:rPr lang="en-US" sz="2400" i="1" dirty="0">
                  <a:solidFill>
                    <a:srgbClr val="7030A0"/>
                  </a:solidFill>
                </a:rPr>
                <a:t>u+</a:t>
              </a:r>
              <a:r>
                <a:rPr lang="en-US" sz="2000" i="1" dirty="0">
                  <a:solidFill>
                    <a:srgbClr val="7030A0"/>
                  </a:solidFill>
                </a:rPr>
                <a:t>100</a:t>
              </a:r>
              <a:endParaRPr lang="en-US" i="1" dirty="0">
                <a:solidFill>
                  <a:srgbClr val="7030A0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EFCC24C-3240-4959-B5BE-9195E691EC99}"/>
                </a:ext>
              </a:extLst>
            </p:cNvPr>
            <p:cNvSpPr txBox="1"/>
            <p:nvPr/>
          </p:nvSpPr>
          <p:spPr>
            <a:xfrm>
              <a:off x="2018230" y="2224022"/>
              <a:ext cx="152458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7030A0"/>
                  </a:solidFill>
                </a:rPr>
                <a:t>var(x+100) = </a:t>
              </a:r>
              <a:r>
                <a:rPr lang="en-US" sz="2400" i="1" dirty="0">
                  <a:solidFill>
                    <a:srgbClr val="7030A0"/>
                  </a:solidFill>
                </a:rPr>
                <a:t>s</a:t>
              </a:r>
              <a:endParaRPr lang="en-US" i="1" dirty="0">
                <a:solidFill>
                  <a:srgbClr val="7030A0"/>
                </a:solidFill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A5DAF40E-B47D-4711-873F-86CD0314D316}"/>
              </a:ext>
            </a:extLst>
          </p:cNvPr>
          <p:cNvSpPr txBox="1"/>
          <p:nvPr/>
        </p:nvSpPr>
        <p:spPr>
          <a:xfrm>
            <a:off x="3301516" y="4449179"/>
            <a:ext cx="459414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“Linear Transformations”</a:t>
            </a:r>
          </a:p>
          <a:p>
            <a:pPr algn="ctr"/>
            <a:r>
              <a:rPr lang="en-US" sz="3200" dirty="0">
                <a:solidFill>
                  <a:srgbClr val="7030A0"/>
                </a:solidFill>
                <a:latin typeface="+mj-lt"/>
              </a:rPr>
              <a:t>X2 = X1 + 100</a:t>
            </a:r>
          </a:p>
          <a:p>
            <a:pPr algn="ctr"/>
            <a:r>
              <a:rPr lang="en-US" sz="3200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Variance of X is unchanged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8147027-5A0D-4BF2-A395-C081A36CE6CD}"/>
              </a:ext>
            </a:extLst>
          </p:cNvPr>
          <p:cNvSpPr txBox="1"/>
          <p:nvPr/>
        </p:nvSpPr>
        <p:spPr>
          <a:xfrm>
            <a:off x="4647914" y="1883823"/>
            <a:ext cx="1387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Add 100 to X</a:t>
            </a:r>
            <a:endParaRPr lang="en-US" i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0060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2449</TotalTime>
  <Words>772</Words>
  <Application>Microsoft Office PowerPoint</Application>
  <PresentationFormat>Widescreen</PresentationFormat>
  <Paragraphs>318</Paragraphs>
  <Slides>31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9" baseType="lpstr">
      <vt:lpstr>Arial</vt:lpstr>
      <vt:lpstr>Calibri</vt:lpstr>
      <vt:lpstr>Calibri Light</vt:lpstr>
      <vt:lpstr>Cambria Math</vt:lpstr>
      <vt:lpstr>Euphemia</vt:lpstr>
      <vt:lpstr>Office Theme</vt:lpstr>
      <vt:lpstr>1_Office Theme</vt:lpstr>
      <vt:lpstr>Equation</vt:lpstr>
      <vt:lpstr>Bias from  specification OR Measurement</vt:lpstr>
      <vt:lpstr>Anscombe’s quartet a lesson in model fit</vt:lpstr>
      <vt:lpstr>PowerPoint Presentation</vt:lpstr>
      <vt:lpstr>PowerPoint Presentation</vt:lpstr>
      <vt:lpstr>PowerPoint Presentation</vt:lpstr>
      <vt:lpstr>Classes of inferential failure type I and type II errors</vt:lpstr>
      <vt:lpstr>PowerPoint Presentation</vt:lpstr>
      <vt:lpstr>Implications of measurement error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outliers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Non-Linear Relationships quadratic models</vt:lpstr>
      <vt:lpstr>PowerPoint Presentation</vt:lpstr>
      <vt:lpstr>Interacting dummy variables:  the difference-in-difference model</vt:lpstr>
      <vt:lpstr>PowerPoint Presentation</vt:lpstr>
      <vt:lpstr>PowerPoint Presentation</vt:lpstr>
      <vt:lpstr>PowerPoint Presentation</vt:lpstr>
      <vt:lpstr>PowerPoint Presentation</vt:lpstr>
      <vt:lpstr>Interacting Slopes:  Varying program impact by Group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jdlecy</dc:creator>
  <cp:lastModifiedBy>Jesse Lecy</cp:lastModifiedBy>
  <cp:revision>22</cp:revision>
  <dcterms:created xsi:type="dcterms:W3CDTF">2017-03-08T17:39:08Z</dcterms:created>
  <dcterms:modified xsi:type="dcterms:W3CDTF">2019-09-23T09:04:23Z</dcterms:modified>
</cp:coreProperties>
</file>